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Nunito Sans" pitchFamily="2" charset="0"/>
      <p:regular r:id="rId19"/>
    </p:embeddedFont>
    <p:embeddedFont>
      <p:font typeface="Nunito Sans Bold" panose="020B0604020202020204" charset="0"/>
      <p:regular r:id="rId20"/>
    </p:embeddedFont>
    <p:embeddedFont>
      <p:font typeface="Nunito Sans Heavy" panose="020B0604020202020204" charset="0"/>
      <p:regular r:id="rId21"/>
    </p:embeddedFont>
    <p:embeddedFont>
      <p:font typeface="Nunito Sans Semi-Bold" panose="020B0604020202020204" charset="0"/>
      <p:regular r:id="rId22"/>
    </p:embeddedFont>
    <p:embeddedFont>
      <p:font typeface="Open Sans" panose="020B0606030504020204" pitchFamily="34" charset="0"/>
      <p:regular r:id="rId23"/>
    </p:embeddedFont>
    <p:embeddedFont>
      <p:font typeface="Open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psita Purohit" userId="7c2e2c27db54e96a" providerId="LiveId" clId="{712805DD-A68D-4DC2-AFDA-4F7BAA592FF7}"/>
    <pc:docChg chg="modSld">
      <pc:chgData name="Ipsita Purohit" userId="7c2e2c27db54e96a" providerId="LiveId" clId="{712805DD-A68D-4DC2-AFDA-4F7BAA592FF7}" dt="2024-06-13T01:01:21.657" v="0" actId="20577"/>
      <pc:docMkLst>
        <pc:docMk/>
      </pc:docMkLst>
      <pc:sldChg chg="modSp mod">
        <pc:chgData name="Ipsita Purohit" userId="7c2e2c27db54e96a" providerId="LiveId" clId="{712805DD-A68D-4DC2-AFDA-4F7BAA592FF7}" dt="2024-06-13T01:01:21.657" v="0" actId="20577"/>
        <pc:sldMkLst>
          <pc:docMk/>
          <pc:sldMk cId="0" sldId="257"/>
        </pc:sldMkLst>
        <pc:spChg chg="mod">
          <ac:chgData name="Ipsita Purohit" userId="7c2e2c27db54e96a" providerId="LiveId" clId="{712805DD-A68D-4DC2-AFDA-4F7BAA592FF7}" dt="2024-06-13T01:01:21.657" v="0" actId="20577"/>
          <ac:spMkLst>
            <pc:docMk/>
            <pc:sldMk cId="0" sldId="257"/>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Siobhan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Brennan - he will share screen &amp; talk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Siobhan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Siobhan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Siobhan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Ipsita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Ipsita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Brennan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Brennan - </a:t>
            </a:r>
          </a:p>
          <a:p>
            <a:endParaRPr lang="en-US"/>
          </a:p>
          <a:p>
            <a:r>
              <a:rPr lang="en-US"/>
              <a:t>We also explored other learning models like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Siobhan to speak &amp; Ipsita to drive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4.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public.tableau.com/app/profile/brennan.bradley/viz/Project_4_Dash/MainDashboar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iobhan-C" TargetMode="External"/><Relationship Id="rId2" Type="http://schemas.openxmlformats.org/officeDocument/2006/relationships/hyperlink" Target="https://github.com/BrennanB572" TargetMode="Externa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hyperlink" Target="https://github.com/ipsitapurohi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28700" y="6561534"/>
            <a:ext cx="9771437" cy="0"/>
          </a:xfrm>
          <a:prstGeom prst="line">
            <a:avLst/>
          </a:prstGeom>
          <a:ln w="342900" cap="flat">
            <a:solidFill>
              <a:srgbClr val="CCBAB0"/>
            </a:solidFill>
            <a:prstDash val="solid"/>
            <a:headEnd type="none" w="sm" len="sm"/>
            <a:tailEnd type="none" w="sm" len="sm"/>
          </a:ln>
        </p:spPr>
        <p:txBody>
          <a:bodyPr/>
          <a:lstStyle/>
          <a:p>
            <a:endParaRPr lang="en-US"/>
          </a:p>
        </p:txBody>
      </p:sp>
      <p:sp>
        <p:nvSpPr>
          <p:cNvPr id="3" name="AutoShape 3"/>
          <p:cNvSpPr/>
          <p:nvPr/>
        </p:nvSpPr>
        <p:spPr>
          <a:xfrm>
            <a:off x="1028700" y="778669"/>
            <a:ext cx="9771437" cy="5782866"/>
          </a:xfrm>
          <a:prstGeom prst="rect">
            <a:avLst/>
          </a:prstGeom>
          <a:solidFill>
            <a:srgbClr val="FFFFFF"/>
          </a:solidFill>
        </p:spPr>
        <p:txBody>
          <a:bodyPr/>
          <a:lstStyle/>
          <a:p>
            <a:endParaRPr lang="en-US"/>
          </a:p>
        </p:txBody>
      </p:sp>
      <p:sp>
        <p:nvSpPr>
          <p:cNvPr id="4" name="AutoShape 4"/>
          <p:cNvSpPr/>
          <p:nvPr/>
        </p:nvSpPr>
        <p:spPr>
          <a:xfrm>
            <a:off x="0" y="9258300"/>
            <a:ext cx="18288000" cy="1060295"/>
          </a:xfrm>
          <a:prstGeom prst="rect">
            <a:avLst/>
          </a:prstGeom>
          <a:solidFill>
            <a:srgbClr val="CCBAB0"/>
          </a:solidFill>
        </p:spPr>
        <p:txBody>
          <a:bodyPr/>
          <a:lstStyle/>
          <a:p>
            <a:endParaRPr lang="en-US"/>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alphaModFix amt="43999"/>
          </a:blip>
          <a:srcRect/>
          <a:stretch>
            <a:fillRect/>
          </a:stretch>
        </p:blipFill>
        <p:spPr>
          <a:xfrm>
            <a:off x="9525" y="-1165860"/>
            <a:ext cx="18288000" cy="10424160"/>
          </a:xfrm>
          <a:prstGeom prst="rect">
            <a:avLst/>
          </a:prstGeom>
          <a:ln cap="sq">
            <a:noFill/>
            <a:prstDash val="solid"/>
          </a:ln>
        </p:spPr>
      </p:pic>
      <p:sp>
        <p:nvSpPr>
          <p:cNvPr id="6" name="TextBox 6"/>
          <p:cNvSpPr txBox="1"/>
          <p:nvPr/>
        </p:nvSpPr>
        <p:spPr>
          <a:xfrm>
            <a:off x="14260116" y="9563025"/>
            <a:ext cx="3487697" cy="356235"/>
          </a:xfrm>
          <a:prstGeom prst="rect">
            <a:avLst/>
          </a:prstGeom>
        </p:spPr>
        <p:txBody>
          <a:bodyPr lIns="0" tIns="0" rIns="0" bIns="0" rtlCol="0" anchor="t">
            <a:spAutoFit/>
          </a:bodyPr>
          <a:lstStyle/>
          <a:p>
            <a:pPr algn="l">
              <a:lnSpc>
                <a:spcPts val="2940"/>
              </a:lnSpc>
            </a:pPr>
            <a:r>
              <a:rPr lang="en-US" sz="2100">
                <a:solidFill>
                  <a:srgbClr val="FFFFFF"/>
                </a:solidFill>
                <a:latin typeface="Nunito Sans Semi-Bold"/>
              </a:rPr>
              <a:t>BCP, LLC</a:t>
            </a:r>
          </a:p>
        </p:txBody>
      </p:sp>
      <p:sp>
        <p:nvSpPr>
          <p:cNvPr id="7" name="Freeform 7"/>
          <p:cNvSpPr/>
          <p:nvPr/>
        </p:nvSpPr>
        <p:spPr>
          <a:xfrm>
            <a:off x="13623989" y="9454723"/>
            <a:ext cx="541169" cy="524934"/>
          </a:xfrm>
          <a:custGeom>
            <a:avLst/>
            <a:gdLst/>
            <a:ahLst/>
            <a:cxnLst/>
            <a:rect l="l" t="t" r="r" b="b"/>
            <a:pathLst>
              <a:path w="541169" h="524934">
                <a:moveTo>
                  <a:pt x="0" y="0"/>
                </a:moveTo>
                <a:lnTo>
                  <a:pt x="541169" y="0"/>
                </a:lnTo>
                <a:lnTo>
                  <a:pt x="541169" y="524934"/>
                </a:lnTo>
                <a:lnTo>
                  <a:pt x="0" y="5249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269039" y="9606912"/>
            <a:ext cx="10362868" cy="372745"/>
          </a:xfrm>
          <a:prstGeom prst="rect">
            <a:avLst/>
          </a:prstGeom>
        </p:spPr>
        <p:txBody>
          <a:bodyPr lIns="0" tIns="0" rIns="0" bIns="0" rtlCol="0" anchor="t">
            <a:spAutoFit/>
          </a:bodyPr>
          <a:lstStyle/>
          <a:p>
            <a:pPr algn="l">
              <a:lnSpc>
                <a:spcPts val="3079"/>
              </a:lnSpc>
            </a:pPr>
            <a:r>
              <a:rPr lang="en-US" sz="2200">
                <a:solidFill>
                  <a:srgbClr val="FFFFFF"/>
                </a:solidFill>
                <a:latin typeface="Nunito Sans Semi-Bold"/>
              </a:rPr>
              <a:t>A presentation by Brennan Bradley, Siobhan Curran, Ipsita Purohit</a:t>
            </a:r>
          </a:p>
        </p:txBody>
      </p:sp>
      <p:grpSp>
        <p:nvGrpSpPr>
          <p:cNvPr id="9" name="Group 9"/>
          <p:cNvGrpSpPr/>
          <p:nvPr/>
        </p:nvGrpSpPr>
        <p:grpSpPr>
          <a:xfrm>
            <a:off x="1853208" y="1934805"/>
            <a:ext cx="7931921" cy="3844489"/>
            <a:chOff x="0" y="0"/>
            <a:chExt cx="10575895" cy="5125986"/>
          </a:xfrm>
        </p:grpSpPr>
        <p:sp>
          <p:nvSpPr>
            <p:cNvPr id="10" name="TextBox 10"/>
            <p:cNvSpPr txBox="1"/>
            <p:nvPr/>
          </p:nvSpPr>
          <p:spPr>
            <a:xfrm>
              <a:off x="0" y="-9525"/>
              <a:ext cx="10575895" cy="3260725"/>
            </a:xfrm>
            <a:prstGeom prst="rect">
              <a:avLst/>
            </a:prstGeom>
          </p:spPr>
          <p:txBody>
            <a:bodyPr lIns="0" tIns="0" rIns="0" bIns="0" rtlCol="0" anchor="t">
              <a:spAutoFit/>
            </a:bodyPr>
            <a:lstStyle/>
            <a:p>
              <a:pPr algn="l">
                <a:lnSpc>
                  <a:spcPts val="9600"/>
                </a:lnSpc>
              </a:pPr>
              <a:r>
                <a:rPr lang="en-US" sz="8000">
                  <a:solidFill>
                    <a:srgbClr val="474242"/>
                  </a:solidFill>
                  <a:latin typeface="Nunito Sans Heavy"/>
                </a:rPr>
                <a:t>Real Estate Price Prediction</a:t>
              </a:r>
            </a:p>
          </p:txBody>
        </p:sp>
        <p:sp>
          <p:nvSpPr>
            <p:cNvPr id="11" name="TextBox 11"/>
            <p:cNvSpPr txBox="1"/>
            <p:nvPr/>
          </p:nvSpPr>
          <p:spPr>
            <a:xfrm>
              <a:off x="0" y="3748036"/>
              <a:ext cx="7551707" cy="1377950"/>
            </a:xfrm>
            <a:prstGeom prst="rect">
              <a:avLst/>
            </a:prstGeom>
          </p:spPr>
          <p:txBody>
            <a:bodyPr lIns="0" tIns="0" rIns="0" bIns="0" rtlCol="0" anchor="t">
              <a:spAutoFit/>
            </a:bodyPr>
            <a:lstStyle/>
            <a:p>
              <a:pPr algn="l">
                <a:lnSpc>
                  <a:spcPts val="4200"/>
                </a:lnSpc>
              </a:pPr>
              <a:r>
                <a:rPr lang="en-US" sz="3000">
                  <a:solidFill>
                    <a:srgbClr val="3B4CCA"/>
                  </a:solidFill>
                  <a:latin typeface="Nunito Sans Semi-Bold"/>
                </a:rPr>
                <a:t>Using Machine Learning to Predict Housing Valuations</a:t>
              </a:r>
            </a:p>
          </p:txBody>
        </p:sp>
      </p:gr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1025"/>
          <a:stretch>
            <a:fillRect/>
          </a:stretch>
        </p:blipFill>
        <p:spPr>
          <a:xfrm>
            <a:off x="2095500" y="1285875"/>
            <a:ext cx="16459200" cy="9163342"/>
          </a:xfrm>
          <a:prstGeom prst="rect">
            <a:avLst/>
          </a:prstGeom>
        </p:spPr>
      </p:pic>
      <p:sp>
        <p:nvSpPr>
          <p:cNvPr id="3" name="AutoShape 3"/>
          <p:cNvSpPr/>
          <p:nvPr/>
        </p:nvSpPr>
        <p:spPr>
          <a:xfrm>
            <a:off x="0" y="10096500"/>
            <a:ext cx="18288000" cy="0"/>
          </a:xfrm>
          <a:prstGeom prst="line">
            <a:avLst/>
          </a:prstGeom>
          <a:ln w="190500" cap="flat">
            <a:solidFill>
              <a:srgbClr val="CCBAB0"/>
            </a:solidFill>
            <a:prstDash val="solid"/>
            <a:headEnd type="none" w="sm" len="sm"/>
            <a:tailEnd type="none" w="sm" len="sm"/>
          </a:ln>
        </p:spPr>
        <p:txBody>
          <a:bodyPr/>
          <a:lstStyle/>
          <a:p>
            <a:endParaRPr lang="en-US"/>
          </a:p>
        </p:txBody>
      </p:sp>
      <p:sp>
        <p:nvSpPr>
          <p:cNvPr id="4" name="TextBox 4"/>
          <p:cNvSpPr txBox="1"/>
          <p:nvPr/>
        </p:nvSpPr>
        <p:spPr>
          <a:xfrm>
            <a:off x="411475" y="171450"/>
            <a:ext cx="12707191" cy="857250"/>
          </a:xfrm>
          <a:prstGeom prst="rect">
            <a:avLst/>
          </a:prstGeom>
        </p:spPr>
        <p:txBody>
          <a:bodyPr lIns="0" tIns="0" rIns="0" bIns="0" rtlCol="0" anchor="t">
            <a:spAutoFit/>
          </a:bodyPr>
          <a:lstStyle/>
          <a:p>
            <a:pPr algn="l">
              <a:lnSpc>
                <a:spcPts val="6720"/>
              </a:lnSpc>
            </a:pPr>
            <a:r>
              <a:rPr lang="en-US" sz="5600">
                <a:solidFill>
                  <a:srgbClr val="937F74"/>
                </a:solidFill>
                <a:latin typeface="Nunito Sans Bold"/>
              </a:rPr>
              <a:t>User Interface - Example 1</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096500"/>
            <a:ext cx="18288000" cy="0"/>
          </a:xfrm>
          <a:prstGeom prst="line">
            <a:avLst/>
          </a:prstGeom>
          <a:ln w="190500" cap="flat">
            <a:solidFill>
              <a:srgbClr val="CCBAB0"/>
            </a:solidFill>
            <a:prstDash val="solid"/>
            <a:headEnd type="none" w="sm" len="sm"/>
            <a:tailEnd type="none" w="sm" len="sm"/>
          </a:ln>
        </p:spPr>
        <p:txBody>
          <a:bodyPr/>
          <a:lstStyle/>
          <a:p>
            <a:endParaRPr lang="en-US"/>
          </a:p>
        </p:txBody>
      </p:sp>
      <p:sp>
        <p:nvSpPr>
          <p:cNvPr id="3" name="Freeform 3"/>
          <p:cNvSpPr/>
          <p:nvPr/>
        </p:nvSpPr>
        <p:spPr>
          <a:xfrm>
            <a:off x="5568068" y="0"/>
            <a:ext cx="12719932" cy="10060891"/>
          </a:xfrm>
          <a:custGeom>
            <a:avLst/>
            <a:gdLst/>
            <a:ahLst/>
            <a:cxnLst/>
            <a:rect l="l" t="t" r="r" b="b"/>
            <a:pathLst>
              <a:path w="12719932" h="10060891">
                <a:moveTo>
                  <a:pt x="0" y="0"/>
                </a:moveTo>
                <a:lnTo>
                  <a:pt x="12719932" y="0"/>
                </a:lnTo>
                <a:lnTo>
                  <a:pt x="12719932" y="10060891"/>
                </a:lnTo>
                <a:lnTo>
                  <a:pt x="0" y="1006089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11475" y="451484"/>
            <a:ext cx="5632847" cy="857250"/>
          </a:xfrm>
          <a:prstGeom prst="rect">
            <a:avLst/>
          </a:prstGeom>
        </p:spPr>
        <p:txBody>
          <a:bodyPr lIns="0" tIns="0" rIns="0" bIns="0" rtlCol="0" anchor="t">
            <a:spAutoFit/>
          </a:bodyPr>
          <a:lstStyle/>
          <a:p>
            <a:pPr algn="l">
              <a:lnSpc>
                <a:spcPts val="6720"/>
              </a:lnSpc>
            </a:pPr>
            <a:r>
              <a:rPr lang="en-US" sz="5600">
                <a:solidFill>
                  <a:srgbClr val="937F74"/>
                </a:solidFill>
                <a:latin typeface="Nunito Sans Bold"/>
              </a:rPr>
              <a:t>Tableau</a:t>
            </a:r>
          </a:p>
        </p:txBody>
      </p:sp>
      <p:grpSp>
        <p:nvGrpSpPr>
          <p:cNvPr id="5" name="Group 5"/>
          <p:cNvGrpSpPr/>
          <p:nvPr/>
        </p:nvGrpSpPr>
        <p:grpSpPr>
          <a:xfrm>
            <a:off x="321049" y="1308734"/>
            <a:ext cx="5632847" cy="1077134"/>
            <a:chOff x="0" y="0"/>
            <a:chExt cx="7510462" cy="1436179"/>
          </a:xfrm>
        </p:grpSpPr>
        <p:sp>
          <p:nvSpPr>
            <p:cNvPr id="6" name="TextBox 6"/>
            <p:cNvSpPr txBox="1"/>
            <p:nvPr/>
          </p:nvSpPr>
          <p:spPr>
            <a:xfrm>
              <a:off x="0" y="0"/>
              <a:ext cx="7510462" cy="647700"/>
            </a:xfrm>
            <a:prstGeom prst="rect">
              <a:avLst/>
            </a:prstGeom>
          </p:spPr>
          <p:txBody>
            <a:bodyPr lIns="0" tIns="0" rIns="0" bIns="0" rtlCol="0" anchor="t">
              <a:spAutoFit/>
            </a:bodyPr>
            <a:lstStyle/>
            <a:p>
              <a:pPr marL="0" lvl="0" indent="0" algn="l">
                <a:lnSpc>
                  <a:spcPts val="3840"/>
                </a:lnSpc>
                <a:spcBef>
                  <a:spcPct val="0"/>
                </a:spcBef>
              </a:pPr>
              <a:endParaRPr/>
            </a:p>
          </p:txBody>
        </p:sp>
        <p:sp>
          <p:nvSpPr>
            <p:cNvPr id="7" name="TextBox 7"/>
            <p:cNvSpPr txBox="1"/>
            <p:nvPr/>
          </p:nvSpPr>
          <p:spPr>
            <a:xfrm>
              <a:off x="0" y="995489"/>
              <a:ext cx="7510462" cy="440690"/>
            </a:xfrm>
            <a:prstGeom prst="rect">
              <a:avLst/>
            </a:prstGeom>
          </p:spPr>
          <p:txBody>
            <a:bodyPr lIns="0" tIns="0" rIns="0" bIns="0" rtlCol="0" anchor="t">
              <a:spAutoFit/>
            </a:bodyPr>
            <a:lstStyle/>
            <a:p>
              <a:pPr algn="l">
                <a:lnSpc>
                  <a:spcPts val="2730"/>
                </a:lnSpc>
              </a:pPr>
              <a:endParaRPr/>
            </a:p>
          </p:txBody>
        </p:sp>
      </p:grpSp>
      <p:sp>
        <p:nvSpPr>
          <p:cNvPr id="8" name="TextBox 8"/>
          <p:cNvSpPr txBox="1"/>
          <p:nvPr/>
        </p:nvSpPr>
        <p:spPr>
          <a:xfrm>
            <a:off x="321049" y="2554870"/>
            <a:ext cx="5130930" cy="1736725"/>
          </a:xfrm>
          <a:prstGeom prst="rect">
            <a:avLst/>
          </a:prstGeom>
        </p:spPr>
        <p:txBody>
          <a:bodyPr lIns="0" tIns="0" rIns="0" bIns="0" rtlCol="0" anchor="t">
            <a:spAutoFit/>
          </a:bodyPr>
          <a:lstStyle/>
          <a:p>
            <a:pPr algn="just">
              <a:lnSpc>
                <a:spcPts val="3499"/>
              </a:lnSpc>
            </a:pPr>
            <a:r>
              <a:rPr lang="en-US" sz="2499">
                <a:solidFill>
                  <a:srgbClr val="000000"/>
                </a:solidFill>
                <a:latin typeface="Open Sans"/>
              </a:rPr>
              <a:t>Our dashboard can be located at: </a:t>
            </a:r>
          </a:p>
          <a:p>
            <a:pPr algn="just">
              <a:lnSpc>
                <a:spcPts val="3499"/>
              </a:lnSpc>
            </a:pPr>
            <a:r>
              <a:rPr lang="en-US" sz="2499" u="sng">
                <a:solidFill>
                  <a:srgbClr val="000000"/>
                </a:solidFill>
                <a:latin typeface="Open Sans"/>
                <a:hlinkClick r:id="rId4" tooltip="https://public.tableau.com/app/profile/brennan.bradley/viz/Project_4_Dash/MainDashboard"/>
              </a:rPr>
              <a:t>https://public.tableau.com/app/profile/brennan.bradley/viz/Project_4_Dash/MainDashboard</a:t>
            </a:r>
          </a:p>
        </p:txBody>
      </p:sp>
      <p:sp>
        <p:nvSpPr>
          <p:cNvPr id="9" name="TextBox 9"/>
          <p:cNvSpPr txBox="1"/>
          <p:nvPr/>
        </p:nvSpPr>
        <p:spPr>
          <a:xfrm>
            <a:off x="193377" y="5273033"/>
            <a:ext cx="3845539" cy="2184335"/>
          </a:xfrm>
          <a:prstGeom prst="rect">
            <a:avLst/>
          </a:prstGeom>
        </p:spPr>
        <p:txBody>
          <a:bodyPr lIns="0" tIns="0" rIns="0" bIns="0" rtlCol="0" anchor="t">
            <a:spAutoFit/>
          </a:bodyPr>
          <a:lstStyle/>
          <a:p>
            <a:pPr algn="l">
              <a:lnSpc>
                <a:spcPts val="3503"/>
              </a:lnSpc>
            </a:pPr>
            <a:r>
              <a:rPr lang="en-US" sz="2502">
                <a:solidFill>
                  <a:srgbClr val="000000"/>
                </a:solidFill>
                <a:latin typeface="Open Sans"/>
              </a:rPr>
              <a:t>Features include:</a:t>
            </a:r>
          </a:p>
          <a:p>
            <a:pPr marL="540303" lvl="1" indent="-270152" algn="l">
              <a:lnSpc>
                <a:spcPts val="3503"/>
              </a:lnSpc>
              <a:buFont typeface="Arial"/>
              <a:buChar char="•"/>
            </a:pPr>
            <a:r>
              <a:rPr lang="en-US" sz="2502">
                <a:solidFill>
                  <a:srgbClr val="000000"/>
                </a:solidFill>
                <a:latin typeface="Open Sans"/>
              </a:rPr>
              <a:t>Dynamic Filters</a:t>
            </a:r>
          </a:p>
          <a:p>
            <a:pPr marL="540303" lvl="1" indent="-270152" algn="l">
              <a:lnSpc>
                <a:spcPts val="3503"/>
              </a:lnSpc>
              <a:buFont typeface="Arial"/>
              <a:buChar char="•"/>
            </a:pPr>
            <a:r>
              <a:rPr lang="en-US" sz="2502">
                <a:solidFill>
                  <a:srgbClr val="000000"/>
                </a:solidFill>
                <a:latin typeface="Open Sans"/>
              </a:rPr>
              <a:t>Specific to FL </a:t>
            </a:r>
          </a:p>
          <a:p>
            <a:pPr marL="540303" lvl="1" indent="-270152" algn="l">
              <a:lnSpc>
                <a:spcPts val="3503"/>
              </a:lnSpc>
              <a:buFont typeface="Arial"/>
              <a:buChar char="•"/>
            </a:pPr>
            <a:r>
              <a:rPr lang="en-US" sz="2502">
                <a:solidFill>
                  <a:srgbClr val="000000"/>
                </a:solidFill>
                <a:latin typeface="Open Sans"/>
              </a:rPr>
              <a:t>Location Analyses</a:t>
            </a:r>
          </a:p>
          <a:p>
            <a:pPr marL="540303" lvl="1" indent="-270152" algn="l">
              <a:lnSpc>
                <a:spcPts val="3503"/>
              </a:lnSpc>
              <a:buFont typeface="Arial"/>
              <a:buChar char="•"/>
            </a:pPr>
            <a:r>
              <a:rPr lang="en-US" sz="2502">
                <a:solidFill>
                  <a:srgbClr val="000000"/>
                </a:solidFill>
                <a:latin typeface="Open Sans"/>
              </a:rPr>
              <a:t>User Friendly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10505795" y="-1552150"/>
            <a:ext cx="8617561" cy="13556505"/>
            <a:chOff x="0" y="0"/>
            <a:chExt cx="11490081" cy="18075340"/>
          </a:xfrm>
        </p:grpSpPr>
        <p:sp>
          <p:nvSpPr>
            <p:cNvPr id="3" name="Freeform 3"/>
            <p:cNvSpPr/>
            <p:nvPr/>
          </p:nvSpPr>
          <p:spPr>
            <a:xfrm flipH="1">
              <a:off x="4375679" y="0"/>
              <a:ext cx="7114402" cy="8220422"/>
            </a:xfrm>
            <a:custGeom>
              <a:avLst/>
              <a:gdLst/>
              <a:ahLst/>
              <a:cxnLst/>
              <a:rect l="l" t="t" r="r" b="b"/>
              <a:pathLst>
                <a:path w="7114402" h="8220422">
                  <a:moveTo>
                    <a:pt x="7114402" y="0"/>
                  </a:moveTo>
                  <a:lnTo>
                    <a:pt x="0" y="0"/>
                  </a:lnTo>
                  <a:lnTo>
                    <a:pt x="0" y="8220422"/>
                  </a:lnTo>
                  <a:lnTo>
                    <a:pt x="7114402" y="8220422"/>
                  </a:lnTo>
                  <a:lnTo>
                    <a:pt x="711440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a:off x="0" y="8909197"/>
              <a:ext cx="7932880" cy="9166143"/>
            </a:xfrm>
            <a:custGeom>
              <a:avLst/>
              <a:gdLst/>
              <a:ahLst/>
              <a:cxnLst/>
              <a:rect l="l" t="t" r="r" b="b"/>
              <a:pathLst>
                <a:path w="7932880" h="9166143">
                  <a:moveTo>
                    <a:pt x="7932880" y="0"/>
                  </a:moveTo>
                  <a:lnTo>
                    <a:pt x="0" y="0"/>
                  </a:lnTo>
                  <a:lnTo>
                    <a:pt x="0" y="9166143"/>
                  </a:lnTo>
                  <a:lnTo>
                    <a:pt x="7932880" y="9166143"/>
                  </a:lnTo>
                  <a:lnTo>
                    <a:pt x="793288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12009882" y="1777098"/>
            <a:ext cx="5249418" cy="6732804"/>
            <a:chOff x="0" y="0"/>
            <a:chExt cx="6999224" cy="8977071"/>
          </a:xfrm>
        </p:grpSpPr>
        <p:pic>
          <p:nvPicPr>
            <p:cNvPr id="6" name="Picture 6"/>
            <p:cNvPicPr>
              <a:picLocks noChangeAspect="1"/>
            </p:cNvPicPr>
            <p:nvPr/>
          </p:nvPicPr>
          <p:blipFill>
            <a:blip r:embed="rId4"/>
            <a:srcRect t="7274" b="7274"/>
            <a:stretch>
              <a:fillRect/>
            </a:stretch>
          </p:blipFill>
          <p:spPr>
            <a:xfrm>
              <a:off x="0" y="0"/>
              <a:ext cx="6999224" cy="8977071"/>
            </a:xfrm>
            <a:prstGeom prst="rect">
              <a:avLst/>
            </a:prstGeom>
          </p:spPr>
        </p:pic>
      </p:grpSp>
      <p:grpSp>
        <p:nvGrpSpPr>
          <p:cNvPr id="7" name="Group 7"/>
          <p:cNvGrpSpPr/>
          <p:nvPr/>
        </p:nvGrpSpPr>
        <p:grpSpPr>
          <a:xfrm>
            <a:off x="1028700" y="1579740"/>
            <a:ext cx="7162789" cy="7113768"/>
            <a:chOff x="0" y="0"/>
            <a:chExt cx="9550385" cy="9485024"/>
          </a:xfrm>
        </p:grpSpPr>
        <p:sp>
          <p:nvSpPr>
            <p:cNvPr id="8" name="TextBox 8"/>
            <p:cNvSpPr txBox="1"/>
            <p:nvPr/>
          </p:nvSpPr>
          <p:spPr>
            <a:xfrm>
              <a:off x="0" y="114300"/>
              <a:ext cx="9550385" cy="1932601"/>
            </a:xfrm>
            <a:prstGeom prst="rect">
              <a:avLst/>
            </a:prstGeom>
          </p:spPr>
          <p:txBody>
            <a:bodyPr lIns="0" tIns="0" rIns="0" bIns="0" rtlCol="0" anchor="t">
              <a:spAutoFit/>
            </a:bodyPr>
            <a:lstStyle/>
            <a:p>
              <a:pPr marL="0" lvl="0" indent="0" algn="l">
                <a:lnSpc>
                  <a:spcPts val="5432"/>
                </a:lnSpc>
              </a:pPr>
              <a:r>
                <a:rPr lang="en-US" sz="5600">
                  <a:solidFill>
                    <a:srgbClr val="937F74"/>
                  </a:solidFill>
                  <a:latin typeface="Open Sans Bold"/>
                </a:rPr>
                <a:t>Ethical Considerations</a:t>
              </a:r>
            </a:p>
          </p:txBody>
        </p:sp>
        <p:sp>
          <p:nvSpPr>
            <p:cNvPr id="9" name="TextBox 9"/>
            <p:cNvSpPr txBox="1"/>
            <p:nvPr/>
          </p:nvSpPr>
          <p:spPr>
            <a:xfrm>
              <a:off x="0" y="3570278"/>
              <a:ext cx="9550385" cy="1355090"/>
            </a:xfrm>
            <a:prstGeom prst="rect">
              <a:avLst/>
            </a:prstGeom>
          </p:spPr>
          <p:txBody>
            <a:bodyPr lIns="0" tIns="0" rIns="0" bIns="0" rtlCol="0" anchor="t">
              <a:spAutoFit/>
            </a:bodyPr>
            <a:lstStyle/>
            <a:p>
              <a:pPr marL="0" lvl="0" indent="0" algn="l">
                <a:lnSpc>
                  <a:spcPts val="2730"/>
                </a:lnSpc>
              </a:pPr>
              <a:r>
                <a:rPr lang="en-US" sz="2100">
                  <a:solidFill>
                    <a:srgbClr val="474242"/>
                  </a:solidFill>
                  <a:latin typeface="Open Sans"/>
                </a:rPr>
                <a:t>Predicting real estate prices using machine learning can be a powerful tool, but it's critical to consider the ethical implications.</a:t>
              </a:r>
            </a:p>
          </p:txBody>
        </p:sp>
        <p:sp>
          <p:nvSpPr>
            <p:cNvPr id="10" name="TextBox 10"/>
            <p:cNvSpPr txBox="1"/>
            <p:nvPr/>
          </p:nvSpPr>
          <p:spPr>
            <a:xfrm>
              <a:off x="0" y="5392906"/>
              <a:ext cx="9550385" cy="1812290"/>
            </a:xfrm>
            <a:prstGeom prst="rect">
              <a:avLst/>
            </a:prstGeom>
          </p:spPr>
          <p:txBody>
            <a:bodyPr lIns="0" tIns="0" rIns="0" bIns="0" rtlCol="0" anchor="t">
              <a:spAutoFit/>
            </a:bodyPr>
            <a:lstStyle/>
            <a:p>
              <a:pPr marL="0" lvl="0" indent="0" algn="l">
                <a:lnSpc>
                  <a:spcPts val="2730"/>
                </a:lnSpc>
              </a:pPr>
              <a:r>
                <a:rPr lang="en-US" sz="2100">
                  <a:solidFill>
                    <a:srgbClr val="474242"/>
                  </a:solidFill>
                  <a:latin typeface="Open Sans"/>
                </a:rPr>
                <a:t>Data Bias: </a:t>
              </a:r>
            </a:p>
            <a:p>
              <a:pPr marL="0" lvl="0" indent="0" algn="l">
                <a:lnSpc>
                  <a:spcPts val="2730"/>
                </a:lnSpc>
              </a:pPr>
              <a:r>
                <a:rPr lang="en-US" sz="2100">
                  <a:solidFill>
                    <a:srgbClr val="474242"/>
                  </a:solidFill>
                  <a:latin typeface="Open Sans"/>
                </a:rPr>
                <a:t>We acknowledge potential biases in the data (e.g., historical trends) and strive to mitigate them through data cleaning.</a:t>
              </a:r>
            </a:p>
          </p:txBody>
        </p:sp>
        <p:sp>
          <p:nvSpPr>
            <p:cNvPr id="11" name="TextBox 11"/>
            <p:cNvSpPr txBox="1"/>
            <p:nvPr/>
          </p:nvSpPr>
          <p:spPr>
            <a:xfrm>
              <a:off x="0" y="7672734"/>
              <a:ext cx="9550385" cy="1812290"/>
            </a:xfrm>
            <a:prstGeom prst="rect">
              <a:avLst/>
            </a:prstGeom>
          </p:spPr>
          <p:txBody>
            <a:bodyPr lIns="0" tIns="0" rIns="0" bIns="0" rtlCol="0" anchor="t">
              <a:spAutoFit/>
            </a:bodyPr>
            <a:lstStyle/>
            <a:p>
              <a:pPr marL="0" lvl="0" indent="0" algn="l">
                <a:lnSpc>
                  <a:spcPts val="2730"/>
                </a:lnSpc>
              </a:pPr>
              <a:r>
                <a:rPr lang="en-US" sz="2100">
                  <a:solidFill>
                    <a:srgbClr val="474242"/>
                  </a:solidFill>
                  <a:latin typeface="Open Sans"/>
                </a:rPr>
                <a:t>Model Transparency: </a:t>
              </a:r>
            </a:p>
            <a:p>
              <a:pPr marL="0" lvl="0" indent="0" algn="l">
                <a:lnSpc>
                  <a:spcPts val="2730"/>
                </a:lnSpc>
              </a:pPr>
              <a:r>
                <a:rPr lang="en-US" sz="2100">
                  <a:solidFill>
                    <a:srgbClr val="474242"/>
                  </a:solidFill>
                  <a:latin typeface="Open Sans"/>
                </a:rPr>
                <a:t>We use an interpretable model (e.g., linear regression) to understand factors influencing predictions and avoid "black box" models.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1384300" y="5133975"/>
            <a:ext cx="4111176" cy="0"/>
          </a:xfrm>
          <a:prstGeom prst="line">
            <a:avLst/>
          </a:prstGeom>
          <a:ln w="19050"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a:off x="8229371" y="1028700"/>
            <a:ext cx="8617303" cy="8092177"/>
            <a:chOff x="0" y="0"/>
            <a:chExt cx="11489737" cy="10789570"/>
          </a:xfrm>
        </p:grpSpPr>
        <p:sp>
          <p:nvSpPr>
            <p:cNvPr id="4" name="TextBox 4"/>
            <p:cNvSpPr txBox="1"/>
            <p:nvPr/>
          </p:nvSpPr>
          <p:spPr>
            <a:xfrm>
              <a:off x="0" y="76200"/>
              <a:ext cx="11489737" cy="1859296"/>
            </a:xfrm>
            <a:prstGeom prst="rect">
              <a:avLst/>
            </a:prstGeom>
          </p:spPr>
          <p:txBody>
            <a:bodyPr lIns="0" tIns="0" rIns="0" bIns="0" rtlCol="0" anchor="t">
              <a:spAutoFit/>
            </a:bodyPr>
            <a:lstStyle/>
            <a:p>
              <a:pPr marL="0" lvl="0" indent="0" algn="l">
                <a:lnSpc>
                  <a:spcPts val="2156"/>
                </a:lnSpc>
                <a:spcBef>
                  <a:spcPct val="0"/>
                </a:spcBef>
              </a:pPr>
              <a:r>
                <a:rPr lang="en-US" sz="2395">
                  <a:solidFill>
                    <a:srgbClr val="474242"/>
                  </a:solidFill>
                  <a:latin typeface="Nunito Sans"/>
                </a:rPr>
                <a:t>Our simulations are for educational purposes only and should not be considered financial or real estate advice. Users should consider other factors like property condition, market trends, and professional appraisals as predictions are estimates and do not replace professional expertise.</a:t>
              </a:r>
            </a:p>
          </p:txBody>
        </p:sp>
        <p:sp>
          <p:nvSpPr>
            <p:cNvPr id="5" name="TextBox 5"/>
            <p:cNvSpPr txBox="1"/>
            <p:nvPr/>
          </p:nvSpPr>
          <p:spPr>
            <a:xfrm>
              <a:off x="0" y="3632157"/>
              <a:ext cx="11489737" cy="1496537"/>
            </a:xfrm>
            <a:prstGeom prst="rect">
              <a:avLst/>
            </a:prstGeom>
          </p:spPr>
          <p:txBody>
            <a:bodyPr lIns="0" tIns="0" rIns="0" bIns="0" rtlCol="0" anchor="t">
              <a:spAutoFit/>
            </a:bodyPr>
            <a:lstStyle/>
            <a:p>
              <a:pPr algn="l">
                <a:lnSpc>
                  <a:spcPts val="2156"/>
                </a:lnSpc>
              </a:pPr>
              <a:r>
                <a:rPr lang="en-US" sz="2395">
                  <a:solidFill>
                    <a:srgbClr val="474242"/>
                  </a:solidFill>
                  <a:latin typeface="Nunito Sans"/>
                </a:rPr>
                <a:t>External resources were used in this project, including, but not limited to: Chat Bots/AI (Bard, ChatGPT, etc), tutors, external websites &amp; videos(youtube), Canva, Click-Up, etc.</a:t>
              </a:r>
            </a:p>
            <a:p>
              <a:pPr marL="0" lvl="0" indent="0" algn="l">
                <a:lnSpc>
                  <a:spcPts val="2156"/>
                </a:lnSpc>
                <a:spcBef>
                  <a:spcPct val="0"/>
                </a:spcBef>
              </a:pPr>
              <a:endParaRPr lang="en-US" sz="2395">
                <a:solidFill>
                  <a:srgbClr val="474242"/>
                </a:solidFill>
                <a:latin typeface="Nunito Sans"/>
              </a:endParaRPr>
            </a:p>
          </p:txBody>
        </p:sp>
        <p:sp>
          <p:nvSpPr>
            <p:cNvPr id="6" name="TextBox 6"/>
            <p:cNvSpPr txBox="1"/>
            <p:nvPr/>
          </p:nvSpPr>
          <p:spPr>
            <a:xfrm>
              <a:off x="0" y="6825354"/>
              <a:ext cx="11489737" cy="1496537"/>
            </a:xfrm>
            <a:prstGeom prst="rect">
              <a:avLst/>
            </a:prstGeom>
          </p:spPr>
          <p:txBody>
            <a:bodyPr lIns="0" tIns="0" rIns="0" bIns="0" rtlCol="0" anchor="t">
              <a:spAutoFit/>
            </a:bodyPr>
            <a:lstStyle/>
            <a:p>
              <a:pPr marL="0" lvl="0" indent="0" algn="l">
                <a:lnSpc>
                  <a:spcPts val="2156"/>
                </a:lnSpc>
                <a:spcBef>
                  <a:spcPct val="0"/>
                </a:spcBef>
              </a:pPr>
              <a:r>
                <a:rPr lang="en-US" sz="2395">
                  <a:solidFill>
                    <a:srgbClr val="474242"/>
                  </a:solidFill>
                  <a:latin typeface="Nunito Sans"/>
                </a:rPr>
                <a:t>All images used are either available for free use and/or property of Canva and may not be reproduced. No pictures of copyrighted content was obtained from the internet, other than disclosed.</a:t>
              </a:r>
            </a:p>
          </p:txBody>
        </p:sp>
        <p:sp>
          <p:nvSpPr>
            <p:cNvPr id="7" name="TextBox 7"/>
            <p:cNvSpPr txBox="1"/>
            <p:nvPr/>
          </p:nvSpPr>
          <p:spPr>
            <a:xfrm>
              <a:off x="0" y="10018551"/>
              <a:ext cx="11489737" cy="771019"/>
            </a:xfrm>
            <a:prstGeom prst="rect">
              <a:avLst/>
            </a:prstGeom>
          </p:spPr>
          <p:txBody>
            <a:bodyPr lIns="0" tIns="0" rIns="0" bIns="0" rtlCol="0" anchor="t">
              <a:spAutoFit/>
            </a:bodyPr>
            <a:lstStyle/>
            <a:p>
              <a:pPr marL="0" lvl="0" indent="0" algn="l">
                <a:lnSpc>
                  <a:spcPts val="2156"/>
                </a:lnSpc>
                <a:spcBef>
                  <a:spcPct val="0"/>
                </a:spcBef>
              </a:pPr>
              <a:r>
                <a:rPr lang="en-US" sz="2395">
                  <a:solidFill>
                    <a:srgbClr val="474242"/>
                  </a:solidFill>
                  <a:latin typeface="Nunito Sans"/>
                </a:rPr>
                <a:t>We acknowledge that past performance doesn't guarantee future result.</a:t>
              </a:r>
            </a:p>
          </p:txBody>
        </p:sp>
      </p:grpSp>
      <p:sp>
        <p:nvSpPr>
          <p:cNvPr id="8" name="Freeform 8"/>
          <p:cNvSpPr/>
          <p:nvPr/>
        </p:nvSpPr>
        <p:spPr>
          <a:xfrm rot="5400000">
            <a:off x="2051822" y="5732632"/>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028700" y="2137650"/>
            <a:ext cx="6410337" cy="2295525"/>
          </a:xfrm>
          <a:prstGeom prst="rect">
            <a:avLst/>
          </a:prstGeom>
        </p:spPr>
        <p:txBody>
          <a:bodyPr lIns="0" tIns="0" rIns="0" bIns="0" rtlCol="0" anchor="t">
            <a:spAutoFit/>
          </a:bodyPr>
          <a:lstStyle/>
          <a:p>
            <a:pPr marL="0" lvl="0" indent="0" algn="l">
              <a:lnSpc>
                <a:spcPts val="5850"/>
              </a:lnSpc>
              <a:spcBef>
                <a:spcPct val="0"/>
              </a:spcBef>
            </a:pPr>
            <a:r>
              <a:rPr lang="en-US" sz="6500">
                <a:solidFill>
                  <a:srgbClr val="937F74"/>
                </a:solidFill>
                <a:latin typeface="Nunito Sans Bold"/>
              </a:rPr>
              <a:t>Disclosure &amp; Disclaimer Statement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10544902" cy="857250"/>
          </a:xfrm>
          <a:prstGeom prst="rect">
            <a:avLst/>
          </a:prstGeom>
        </p:spPr>
        <p:txBody>
          <a:bodyPr lIns="0" tIns="0" rIns="0" bIns="0" rtlCol="0" anchor="t">
            <a:spAutoFit/>
          </a:bodyPr>
          <a:lstStyle/>
          <a:p>
            <a:pPr algn="l">
              <a:lnSpc>
                <a:spcPts val="6720"/>
              </a:lnSpc>
            </a:pPr>
            <a:r>
              <a:rPr lang="en-US" sz="5600">
                <a:solidFill>
                  <a:srgbClr val="937F74"/>
                </a:solidFill>
                <a:latin typeface="Nunito Sans Bold"/>
              </a:rPr>
              <a:t>Links &amp; Resources</a:t>
            </a:r>
          </a:p>
        </p:txBody>
      </p:sp>
      <p:grpSp>
        <p:nvGrpSpPr>
          <p:cNvPr id="3" name="Group 3"/>
          <p:cNvGrpSpPr/>
          <p:nvPr/>
        </p:nvGrpSpPr>
        <p:grpSpPr>
          <a:xfrm>
            <a:off x="1028700" y="3067726"/>
            <a:ext cx="4740070" cy="976865"/>
            <a:chOff x="0" y="0"/>
            <a:chExt cx="6320093" cy="1302487"/>
          </a:xfrm>
        </p:grpSpPr>
        <p:sp>
          <p:nvSpPr>
            <p:cNvPr id="4" name="TextBox 4"/>
            <p:cNvSpPr txBox="1"/>
            <p:nvPr/>
          </p:nvSpPr>
          <p:spPr>
            <a:xfrm>
              <a:off x="0" y="784962"/>
              <a:ext cx="6320093" cy="517525"/>
            </a:xfrm>
            <a:prstGeom prst="rect">
              <a:avLst/>
            </a:prstGeom>
          </p:spPr>
          <p:txBody>
            <a:bodyPr lIns="0" tIns="0" rIns="0" bIns="0" rtlCol="0" anchor="t">
              <a:spAutoFit/>
            </a:bodyPr>
            <a:lstStyle/>
            <a:p>
              <a:pPr algn="l">
                <a:lnSpc>
                  <a:spcPts val="3000"/>
                </a:lnSpc>
              </a:pPr>
              <a:r>
                <a:rPr lang="en-US" sz="2500" u="sng">
                  <a:solidFill>
                    <a:srgbClr val="474242"/>
                  </a:solidFill>
                  <a:latin typeface="Nunito Sans Semi-Bold"/>
                  <a:hlinkClick r:id="rId2" tooltip="https://github.com/BrennanB572"/>
                </a:rPr>
                <a:t>https://github.com/BrennanB572</a:t>
              </a:r>
            </a:p>
          </p:txBody>
        </p:sp>
        <p:sp>
          <p:nvSpPr>
            <p:cNvPr id="5" name="TextBox 5"/>
            <p:cNvSpPr txBox="1"/>
            <p:nvPr/>
          </p:nvSpPr>
          <p:spPr>
            <a:xfrm>
              <a:off x="0" y="-9525"/>
              <a:ext cx="6320093" cy="631825"/>
            </a:xfrm>
            <a:prstGeom prst="rect">
              <a:avLst/>
            </a:prstGeom>
          </p:spPr>
          <p:txBody>
            <a:bodyPr lIns="0" tIns="0" rIns="0" bIns="0" rtlCol="0" anchor="t">
              <a:spAutoFit/>
            </a:bodyPr>
            <a:lstStyle/>
            <a:p>
              <a:pPr algn="l">
                <a:lnSpc>
                  <a:spcPts val="3719"/>
                </a:lnSpc>
              </a:pPr>
              <a:r>
                <a:rPr lang="en-US" sz="3099">
                  <a:solidFill>
                    <a:srgbClr val="CCBAB0"/>
                  </a:solidFill>
                  <a:latin typeface="Nunito Sans Semi-Bold"/>
                </a:rPr>
                <a:t>GitHub - Brennan Bradley</a:t>
              </a:r>
            </a:p>
          </p:txBody>
        </p:sp>
      </p:grpSp>
      <p:grpSp>
        <p:nvGrpSpPr>
          <p:cNvPr id="6" name="Group 6"/>
          <p:cNvGrpSpPr/>
          <p:nvPr/>
        </p:nvGrpSpPr>
        <p:grpSpPr>
          <a:xfrm>
            <a:off x="1028700" y="6283275"/>
            <a:ext cx="4740070" cy="2312485"/>
            <a:chOff x="0" y="0"/>
            <a:chExt cx="6320093" cy="3083314"/>
          </a:xfrm>
        </p:grpSpPr>
        <p:sp>
          <p:nvSpPr>
            <p:cNvPr id="7" name="TextBox 7"/>
            <p:cNvSpPr txBox="1"/>
            <p:nvPr/>
          </p:nvSpPr>
          <p:spPr>
            <a:xfrm>
              <a:off x="0" y="819887"/>
              <a:ext cx="6320093" cy="1485900"/>
            </a:xfrm>
            <a:prstGeom prst="rect">
              <a:avLst/>
            </a:prstGeom>
          </p:spPr>
          <p:txBody>
            <a:bodyPr lIns="0" tIns="0" rIns="0" bIns="0" rtlCol="0" anchor="t">
              <a:spAutoFit/>
            </a:bodyPr>
            <a:lstStyle/>
            <a:p>
              <a:pPr algn="l">
                <a:lnSpc>
                  <a:spcPts val="2999"/>
                </a:lnSpc>
              </a:pPr>
              <a:r>
                <a:rPr lang="en-US" sz="2499">
                  <a:solidFill>
                    <a:srgbClr val="474242"/>
                  </a:solidFill>
                  <a:latin typeface="Nunito Sans Semi-Bold"/>
                </a:rPr>
                <a:t>https://public.tableau.com/app/profile/brennan.bradley/viz/Project_4_Dash/MainDashboard</a:t>
              </a:r>
            </a:p>
          </p:txBody>
        </p:sp>
        <p:sp>
          <p:nvSpPr>
            <p:cNvPr id="8" name="TextBox 8"/>
            <p:cNvSpPr txBox="1"/>
            <p:nvPr/>
          </p:nvSpPr>
          <p:spPr>
            <a:xfrm>
              <a:off x="0" y="0"/>
              <a:ext cx="6320093" cy="647700"/>
            </a:xfrm>
            <a:prstGeom prst="rect">
              <a:avLst/>
            </a:prstGeom>
          </p:spPr>
          <p:txBody>
            <a:bodyPr lIns="0" tIns="0" rIns="0" bIns="0" rtlCol="0" anchor="t">
              <a:spAutoFit/>
            </a:bodyPr>
            <a:lstStyle/>
            <a:p>
              <a:pPr algn="l">
                <a:lnSpc>
                  <a:spcPts val="3840"/>
                </a:lnSpc>
              </a:pPr>
              <a:r>
                <a:rPr lang="en-US" sz="3200">
                  <a:solidFill>
                    <a:srgbClr val="CCBAB0"/>
                  </a:solidFill>
                  <a:latin typeface="Nunito Sans Semi-Bold"/>
                </a:rPr>
                <a:t>Tableau</a:t>
              </a:r>
            </a:p>
          </p:txBody>
        </p:sp>
        <p:sp>
          <p:nvSpPr>
            <p:cNvPr id="9" name="TextBox 9"/>
            <p:cNvSpPr txBox="1"/>
            <p:nvPr/>
          </p:nvSpPr>
          <p:spPr>
            <a:xfrm>
              <a:off x="0" y="2642624"/>
              <a:ext cx="6320093" cy="440690"/>
            </a:xfrm>
            <a:prstGeom prst="rect">
              <a:avLst/>
            </a:prstGeom>
          </p:spPr>
          <p:txBody>
            <a:bodyPr lIns="0" tIns="0" rIns="0" bIns="0" rtlCol="0" anchor="t">
              <a:spAutoFit/>
            </a:bodyPr>
            <a:lstStyle/>
            <a:p>
              <a:pPr algn="l">
                <a:lnSpc>
                  <a:spcPts val="2730"/>
                </a:lnSpc>
              </a:pPr>
              <a:endParaRPr/>
            </a:p>
          </p:txBody>
        </p:sp>
      </p:grpSp>
      <p:grpSp>
        <p:nvGrpSpPr>
          <p:cNvPr id="10" name="Group 10"/>
          <p:cNvGrpSpPr/>
          <p:nvPr/>
        </p:nvGrpSpPr>
        <p:grpSpPr>
          <a:xfrm>
            <a:off x="6833532" y="3067726"/>
            <a:ext cx="4740070" cy="1579060"/>
            <a:chOff x="0" y="0"/>
            <a:chExt cx="6320093" cy="2105414"/>
          </a:xfrm>
        </p:grpSpPr>
        <p:sp>
          <p:nvSpPr>
            <p:cNvPr id="11" name="TextBox 11"/>
            <p:cNvSpPr txBox="1"/>
            <p:nvPr/>
          </p:nvSpPr>
          <p:spPr>
            <a:xfrm>
              <a:off x="0" y="810362"/>
              <a:ext cx="6320093" cy="517525"/>
            </a:xfrm>
            <a:prstGeom prst="rect">
              <a:avLst/>
            </a:prstGeom>
          </p:spPr>
          <p:txBody>
            <a:bodyPr lIns="0" tIns="0" rIns="0" bIns="0" rtlCol="0" anchor="t">
              <a:spAutoFit/>
            </a:bodyPr>
            <a:lstStyle/>
            <a:p>
              <a:pPr algn="l">
                <a:lnSpc>
                  <a:spcPts val="3000"/>
                </a:lnSpc>
              </a:pPr>
              <a:r>
                <a:rPr lang="en-US" sz="2500" u="sng">
                  <a:solidFill>
                    <a:srgbClr val="474242"/>
                  </a:solidFill>
                  <a:latin typeface="Nunito Sans Semi-Bold"/>
                  <a:hlinkClick r:id="rId3" tooltip="https://github.com/Siobhan-C"/>
                </a:rPr>
                <a:t>https://github.com/Siobhan-C</a:t>
              </a:r>
            </a:p>
          </p:txBody>
        </p:sp>
        <p:sp>
          <p:nvSpPr>
            <p:cNvPr id="12" name="TextBox 12"/>
            <p:cNvSpPr txBox="1"/>
            <p:nvPr/>
          </p:nvSpPr>
          <p:spPr>
            <a:xfrm>
              <a:off x="0" y="0"/>
              <a:ext cx="6320093" cy="647700"/>
            </a:xfrm>
            <a:prstGeom prst="rect">
              <a:avLst/>
            </a:prstGeom>
          </p:spPr>
          <p:txBody>
            <a:bodyPr lIns="0" tIns="0" rIns="0" bIns="0" rtlCol="0" anchor="t">
              <a:spAutoFit/>
            </a:bodyPr>
            <a:lstStyle/>
            <a:p>
              <a:pPr algn="l">
                <a:lnSpc>
                  <a:spcPts val="3840"/>
                </a:lnSpc>
              </a:pPr>
              <a:r>
                <a:rPr lang="en-US" sz="3200">
                  <a:solidFill>
                    <a:srgbClr val="CCBAB0"/>
                  </a:solidFill>
                  <a:latin typeface="Nunito Sans Semi-Bold"/>
                </a:rPr>
                <a:t>GitHub - Siobhan Curran</a:t>
              </a:r>
            </a:p>
          </p:txBody>
        </p:sp>
        <p:sp>
          <p:nvSpPr>
            <p:cNvPr id="13" name="TextBox 13"/>
            <p:cNvSpPr txBox="1"/>
            <p:nvPr/>
          </p:nvSpPr>
          <p:spPr>
            <a:xfrm>
              <a:off x="0" y="1664724"/>
              <a:ext cx="6320093" cy="440690"/>
            </a:xfrm>
            <a:prstGeom prst="rect">
              <a:avLst/>
            </a:prstGeom>
          </p:spPr>
          <p:txBody>
            <a:bodyPr lIns="0" tIns="0" rIns="0" bIns="0" rtlCol="0" anchor="t">
              <a:spAutoFit/>
            </a:bodyPr>
            <a:lstStyle/>
            <a:p>
              <a:pPr algn="l">
                <a:lnSpc>
                  <a:spcPts val="2730"/>
                </a:lnSpc>
              </a:pPr>
              <a:endParaRPr/>
            </a:p>
          </p:txBody>
        </p:sp>
      </p:grpSp>
      <p:grpSp>
        <p:nvGrpSpPr>
          <p:cNvPr id="14" name="Group 14"/>
          <p:cNvGrpSpPr/>
          <p:nvPr/>
        </p:nvGrpSpPr>
        <p:grpSpPr>
          <a:xfrm>
            <a:off x="6833532" y="6283275"/>
            <a:ext cx="4740070" cy="2309531"/>
            <a:chOff x="0" y="0"/>
            <a:chExt cx="6320093" cy="3079375"/>
          </a:xfrm>
        </p:grpSpPr>
        <p:sp>
          <p:nvSpPr>
            <p:cNvPr id="15" name="TextBox 15"/>
            <p:cNvSpPr txBox="1"/>
            <p:nvPr/>
          </p:nvSpPr>
          <p:spPr>
            <a:xfrm>
              <a:off x="0" y="819887"/>
              <a:ext cx="6320093" cy="1485900"/>
            </a:xfrm>
            <a:prstGeom prst="rect">
              <a:avLst/>
            </a:prstGeom>
          </p:spPr>
          <p:txBody>
            <a:bodyPr lIns="0" tIns="0" rIns="0" bIns="0" rtlCol="0" anchor="t">
              <a:spAutoFit/>
            </a:bodyPr>
            <a:lstStyle/>
            <a:p>
              <a:pPr algn="l">
                <a:lnSpc>
                  <a:spcPts val="2999"/>
                </a:lnSpc>
              </a:pPr>
              <a:r>
                <a:rPr lang="en-US" sz="2499">
                  <a:solidFill>
                    <a:srgbClr val="474242"/>
                  </a:solidFill>
                  <a:latin typeface="Nunito Sans Semi-Bold"/>
                </a:rPr>
                <a:t>https://www.kaggle.com/datasets/ahmedshahriarsakib/usa-real-estate-dataset/data</a:t>
              </a:r>
            </a:p>
          </p:txBody>
        </p:sp>
        <p:sp>
          <p:nvSpPr>
            <p:cNvPr id="16" name="TextBox 16"/>
            <p:cNvSpPr txBox="1"/>
            <p:nvPr/>
          </p:nvSpPr>
          <p:spPr>
            <a:xfrm>
              <a:off x="0" y="0"/>
              <a:ext cx="6320093" cy="647700"/>
            </a:xfrm>
            <a:prstGeom prst="rect">
              <a:avLst/>
            </a:prstGeom>
          </p:spPr>
          <p:txBody>
            <a:bodyPr lIns="0" tIns="0" rIns="0" bIns="0" rtlCol="0" anchor="t">
              <a:spAutoFit/>
            </a:bodyPr>
            <a:lstStyle/>
            <a:p>
              <a:pPr algn="l">
                <a:lnSpc>
                  <a:spcPts val="3840"/>
                </a:lnSpc>
              </a:pPr>
              <a:r>
                <a:rPr lang="en-US" sz="3200">
                  <a:solidFill>
                    <a:srgbClr val="CCBAB0"/>
                  </a:solidFill>
                  <a:latin typeface="Nunito Sans Semi-Bold"/>
                </a:rPr>
                <a:t>Kaggle</a:t>
              </a:r>
            </a:p>
          </p:txBody>
        </p:sp>
        <p:sp>
          <p:nvSpPr>
            <p:cNvPr id="17" name="TextBox 17"/>
            <p:cNvSpPr txBox="1"/>
            <p:nvPr/>
          </p:nvSpPr>
          <p:spPr>
            <a:xfrm>
              <a:off x="0" y="2638685"/>
              <a:ext cx="6320093" cy="440690"/>
            </a:xfrm>
            <a:prstGeom prst="rect">
              <a:avLst/>
            </a:prstGeom>
          </p:spPr>
          <p:txBody>
            <a:bodyPr lIns="0" tIns="0" rIns="0" bIns="0" rtlCol="0" anchor="t">
              <a:spAutoFit/>
            </a:bodyPr>
            <a:lstStyle/>
            <a:p>
              <a:pPr algn="l">
                <a:lnSpc>
                  <a:spcPts val="2730"/>
                </a:lnSpc>
              </a:pPr>
              <a:endParaRPr/>
            </a:p>
          </p:txBody>
        </p:sp>
      </p:grpSp>
      <p:grpSp>
        <p:nvGrpSpPr>
          <p:cNvPr id="18" name="Group 18"/>
          <p:cNvGrpSpPr/>
          <p:nvPr/>
        </p:nvGrpSpPr>
        <p:grpSpPr>
          <a:xfrm>
            <a:off x="12519230" y="3067726"/>
            <a:ext cx="4854039" cy="1579060"/>
            <a:chOff x="0" y="0"/>
            <a:chExt cx="6472052" cy="2105414"/>
          </a:xfrm>
        </p:grpSpPr>
        <p:sp>
          <p:nvSpPr>
            <p:cNvPr id="19" name="TextBox 19"/>
            <p:cNvSpPr txBox="1"/>
            <p:nvPr/>
          </p:nvSpPr>
          <p:spPr>
            <a:xfrm>
              <a:off x="0" y="810362"/>
              <a:ext cx="6320093" cy="517525"/>
            </a:xfrm>
            <a:prstGeom prst="rect">
              <a:avLst/>
            </a:prstGeom>
          </p:spPr>
          <p:txBody>
            <a:bodyPr lIns="0" tIns="0" rIns="0" bIns="0" rtlCol="0" anchor="t">
              <a:spAutoFit/>
            </a:bodyPr>
            <a:lstStyle/>
            <a:p>
              <a:pPr algn="l">
                <a:lnSpc>
                  <a:spcPts val="3000"/>
                </a:lnSpc>
              </a:pPr>
              <a:r>
                <a:rPr lang="en-US" sz="2500" u="sng">
                  <a:solidFill>
                    <a:srgbClr val="474242"/>
                  </a:solidFill>
                  <a:latin typeface="Nunito Sans Semi-Bold"/>
                  <a:hlinkClick r:id="rId4" tooltip="https://github.com/ipsitapurohit"/>
                </a:rPr>
                <a:t>https://github.com/ipsitapurohit</a:t>
              </a:r>
            </a:p>
          </p:txBody>
        </p:sp>
        <p:sp>
          <p:nvSpPr>
            <p:cNvPr id="20" name="TextBox 20"/>
            <p:cNvSpPr txBox="1"/>
            <p:nvPr/>
          </p:nvSpPr>
          <p:spPr>
            <a:xfrm>
              <a:off x="0" y="0"/>
              <a:ext cx="6472052" cy="647700"/>
            </a:xfrm>
            <a:prstGeom prst="rect">
              <a:avLst/>
            </a:prstGeom>
          </p:spPr>
          <p:txBody>
            <a:bodyPr lIns="0" tIns="0" rIns="0" bIns="0" rtlCol="0" anchor="t">
              <a:spAutoFit/>
            </a:bodyPr>
            <a:lstStyle/>
            <a:p>
              <a:pPr algn="l">
                <a:lnSpc>
                  <a:spcPts val="3840"/>
                </a:lnSpc>
              </a:pPr>
              <a:r>
                <a:rPr lang="en-US" sz="3200">
                  <a:solidFill>
                    <a:srgbClr val="CCBAB0"/>
                  </a:solidFill>
                  <a:latin typeface="Nunito Sans Semi-Bold"/>
                </a:rPr>
                <a:t>GitHub - Ipsita Purohit</a:t>
              </a:r>
            </a:p>
          </p:txBody>
        </p:sp>
        <p:sp>
          <p:nvSpPr>
            <p:cNvPr id="21" name="TextBox 21"/>
            <p:cNvSpPr txBox="1"/>
            <p:nvPr/>
          </p:nvSpPr>
          <p:spPr>
            <a:xfrm>
              <a:off x="0" y="1664724"/>
              <a:ext cx="6320093" cy="440690"/>
            </a:xfrm>
            <a:prstGeom prst="rect">
              <a:avLst/>
            </a:prstGeom>
          </p:spPr>
          <p:txBody>
            <a:bodyPr lIns="0" tIns="0" rIns="0" bIns="0" rtlCol="0" anchor="t">
              <a:spAutoFit/>
            </a:bodyPr>
            <a:lstStyle/>
            <a:p>
              <a:pPr algn="l">
                <a:lnSpc>
                  <a:spcPts val="2730"/>
                </a:lnSpc>
              </a:pPr>
              <a:endParaRPr/>
            </a:p>
          </p:txBody>
        </p:sp>
      </p:grpSp>
      <p:sp>
        <p:nvSpPr>
          <p:cNvPr id="22" name="Freeform 22"/>
          <p:cNvSpPr/>
          <p:nvPr/>
        </p:nvSpPr>
        <p:spPr>
          <a:xfrm flipH="1">
            <a:off x="13642849" y="5664150"/>
            <a:ext cx="5893426" cy="6766981"/>
          </a:xfrm>
          <a:custGeom>
            <a:avLst/>
            <a:gdLst/>
            <a:ahLst/>
            <a:cxnLst/>
            <a:rect l="l" t="t" r="r" b="b"/>
            <a:pathLst>
              <a:path w="5893426" h="6766981">
                <a:moveTo>
                  <a:pt x="5893426" y="0"/>
                </a:moveTo>
                <a:lnTo>
                  <a:pt x="0" y="0"/>
                </a:lnTo>
                <a:lnTo>
                  <a:pt x="0" y="6766981"/>
                </a:lnTo>
                <a:lnTo>
                  <a:pt x="5893426" y="6766981"/>
                </a:lnTo>
                <a:lnTo>
                  <a:pt x="589342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01151" y="1028700"/>
            <a:ext cx="7135163" cy="8229600"/>
          </a:xfrm>
          <a:custGeom>
            <a:avLst/>
            <a:gdLst/>
            <a:ahLst/>
            <a:cxnLst/>
            <a:rect l="l" t="t" r="r" b="b"/>
            <a:pathLst>
              <a:path w="7135163" h="8229600">
                <a:moveTo>
                  <a:pt x="0" y="0"/>
                </a:moveTo>
                <a:lnTo>
                  <a:pt x="7135163" y="0"/>
                </a:lnTo>
                <a:lnTo>
                  <a:pt x="7135163" y="8229600"/>
                </a:lnTo>
                <a:lnTo>
                  <a:pt x="0" y="8229600"/>
                </a:lnTo>
                <a:lnTo>
                  <a:pt x="0" y="0"/>
                </a:lnTo>
                <a:close/>
              </a:path>
            </a:pathLst>
          </a:custGeom>
          <a:blipFill>
            <a:blip r:embed="rId2"/>
            <a:stretch>
              <a:fillRect/>
            </a:stretch>
          </a:blipFill>
        </p:spPr>
        <p:txBody>
          <a:bodyPr/>
          <a:lstStyle/>
          <a:p>
            <a:endParaRPr lang="en-US"/>
          </a:p>
        </p:txBody>
      </p:sp>
      <p:sp>
        <p:nvSpPr>
          <p:cNvPr id="3" name="Freeform 3"/>
          <p:cNvSpPr/>
          <p:nvPr/>
        </p:nvSpPr>
        <p:spPr>
          <a:xfrm>
            <a:off x="14726828" y="7306782"/>
            <a:ext cx="3561172" cy="4114800"/>
          </a:xfrm>
          <a:custGeom>
            <a:avLst/>
            <a:gdLst/>
            <a:ahLst/>
            <a:cxnLst/>
            <a:rect l="l" t="t" r="r" b="b"/>
            <a:pathLst>
              <a:path w="3561172" h="4114800">
                <a:moveTo>
                  <a:pt x="0" y="0"/>
                </a:moveTo>
                <a:lnTo>
                  <a:pt x="3561172" y="0"/>
                </a:lnTo>
                <a:lnTo>
                  <a:pt x="356117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1019175"/>
            <a:ext cx="10544902" cy="857250"/>
          </a:xfrm>
          <a:prstGeom prst="rect">
            <a:avLst/>
          </a:prstGeom>
        </p:spPr>
        <p:txBody>
          <a:bodyPr lIns="0" tIns="0" rIns="0" bIns="0" rtlCol="0" anchor="t">
            <a:spAutoFit/>
          </a:bodyPr>
          <a:lstStyle/>
          <a:p>
            <a:pPr algn="l">
              <a:lnSpc>
                <a:spcPts val="6720"/>
              </a:lnSpc>
            </a:pPr>
            <a:r>
              <a:rPr lang="en-US" sz="5600">
                <a:solidFill>
                  <a:srgbClr val="937F74"/>
                </a:solidFill>
                <a:latin typeface="Nunito Sans Bold"/>
              </a:rPr>
              <a:t>Click-up</a:t>
            </a:r>
          </a:p>
        </p:txBody>
      </p:sp>
      <p:sp>
        <p:nvSpPr>
          <p:cNvPr id="5" name="TextBox 5"/>
          <p:cNvSpPr txBox="1"/>
          <p:nvPr/>
        </p:nvSpPr>
        <p:spPr>
          <a:xfrm>
            <a:off x="0" y="2447906"/>
            <a:ext cx="5766128" cy="1354035"/>
          </a:xfrm>
          <a:prstGeom prst="rect">
            <a:avLst/>
          </a:prstGeom>
        </p:spPr>
        <p:txBody>
          <a:bodyPr lIns="0" tIns="0" rIns="0" bIns="0" rtlCol="0" anchor="t">
            <a:spAutoFit/>
          </a:bodyPr>
          <a:lstStyle/>
          <a:p>
            <a:pPr algn="ctr">
              <a:lnSpc>
                <a:spcPts val="3669"/>
              </a:lnSpc>
            </a:pPr>
            <a:r>
              <a:rPr lang="en-US" sz="2620">
                <a:solidFill>
                  <a:srgbClr val="937F74"/>
                </a:solidFill>
                <a:latin typeface="Open Sans"/>
              </a:rPr>
              <a:t>Our team used Click-upfor as a project management tool </a:t>
            </a:r>
          </a:p>
          <a:p>
            <a:pPr algn="ctr">
              <a:lnSpc>
                <a:spcPts val="3669"/>
              </a:lnSpc>
            </a:pPr>
            <a:r>
              <a:rPr lang="en-US" sz="2620">
                <a:solidFill>
                  <a:srgbClr val="937F74"/>
                </a:solidFill>
                <a:latin typeface="Open Sans"/>
              </a:rPr>
              <a:t>(https://app.clickup.com)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52480" y="1028700"/>
            <a:ext cx="7209509" cy="4430571"/>
          </a:xfrm>
          <a:custGeom>
            <a:avLst/>
            <a:gdLst/>
            <a:ahLst/>
            <a:cxnLst/>
            <a:rect l="l" t="t" r="r" b="b"/>
            <a:pathLst>
              <a:path w="7209509" h="4430571">
                <a:moveTo>
                  <a:pt x="0" y="0"/>
                </a:moveTo>
                <a:lnTo>
                  <a:pt x="7209509" y="0"/>
                </a:lnTo>
                <a:lnTo>
                  <a:pt x="7209509" y="4430571"/>
                </a:lnTo>
                <a:lnTo>
                  <a:pt x="0" y="44305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769247" y="5820468"/>
            <a:ext cx="10183384" cy="3569948"/>
          </a:xfrm>
          <a:prstGeom prst="rect">
            <a:avLst/>
          </a:prstGeom>
        </p:spPr>
        <p:txBody>
          <a:bodyPr lIns="0" tIns="0" rIns="0" bIns="0" rtlCol="0" anchor="t">
            <a:spAutoFit/>
          </a:bodyPr>
          <a:lstStyle/>
          <a:p>
            <a:pPr algn="l">
              <a:lnSpc>
                <a:spcPts val="4735"/>
              </a:lnSpc>
            </a:pPr>
            <a:r>
              <a:rPr lang="en-US" sz="3642">
                <a:solidFill>
                  <a:srgbClr val="474242"/>
                </a:solidFill>
                <a:latin typeface="Nunito Sans"/>
              </a:rPr>
              <a:t>Thank you for attending our presentation.</a:t>
            </a:r>
          </a:p>
          <a:p>
            <a:pPr algn="l">
              <a:lnSpc>
                <a:spcPts val="4735"/>
              </a:lnSpc>
            </a:pPr>
            <a:endParaRPr lang="en-US" sz="3642">
              <a:solidFill>
                <a:srgbClr val="474242"/>
              </a:solidFill>
              <a:latin typeface="Nunito Sans"/>
            </a:endParaRPr>
          </a:p>
          <a:p>
            <a:pPr algn="l">
              <a:lnSpc>
                <a:spcPts val="4735"/>
              </a:lnSpc>
            </a:pPr>
            <a:r>
              <a:rPr lang="en-US" sz="3642">
                <a:solidFill>
                  <a:srgbClr val="474242"/>
                </a:solidFill>
                <a:latin typeface="Nunito Sans"/>
              </a:rPr>
              <a:t>    BCP, LLC: </a:t>
            </a:r>
          </a:p>
          <a:p>
            <a:pPr marL="786462" lvl="1" indent="-393231" algn="l">
              <a:lnSpc>
                <a:spcPts val="4735"/>
              </a:lnSpc>
              <a:buFont typeface="Arial"/>
              <a:buChar char="•"/>
            </a:pPr>
            <a:r>
              <a:rPr lang="en-US" sz="3642">
                <a:solidFill>
                  <a:srgbClr val="474242"/>
                </a:solidFill>
                <a:latin typeface="Nunito Sans"/>
              </a:rPr>
              <a:t>Bradley, Brennan </a:t>
            </a:r>
          </a:p>
          <a:p>
            <a:pPr marL="786462" lvl="1" indent="-393231" algn="l">
              <a:lnSpc>
                <a:spcPts val="4735"/>
              </a:lnSpc>
              <a:buFont typeface="Arial"/>
              <a:buChar char="•"/>
            </a:pPr>
            <a:r>
              <a:rPr lang="en-US" sz="3642">
                <a:solidFill>
                  <a:srgbClr val="474242"/>
                </a:solidFill>
                <a:latin typeface="Nunito Sans"/>
              </a:rPr>
              <a:t>Curran, Siobhan </a:t>
            </a:r>
          </a:p>
          <a:p>
            <a:pPr marL="786462" lvl="1" indent="-393231" algn="l">
              <a:lnSpc>
                <a:spcPts val="4735"/>
              </a:lnSpc>
              <a:buFont typeface="Arial"/>
              <a:buChar char="•"/>
            </a:pPr>
            <a:r>
              <a:rPr lang="en-US" sz="3642">
                <a:solidFill>
                  <a:srgbClr val="474242"/>
                </a:solidFill>
                <a:latin typeface="Nunito Sans"/>
              </a:rPr>
              <a:t>Purohit, Ipsita </a:t>
            </a:r>
          </a:p>
        </p:txBody>
      </p:sp>
      <p:sp>
        <p:nvSpPr>
          <p:cNvPr id="4" name="TextBox 4"/>
          <p:cNvSpPr txBox="1"/>
          <p:nvPr/>
        </p:nvSpPr>
        <p:spPr>
          <a:xfrm>
            <a:off x="1028700" y="1044257"/>
            <a:ext cx="8559430" cy="3061659"/>
          </a:xfrm>
          <a:prstGeom prst="rect">
            <a:avLst/>
          </a:prstGeom>
        </p:spPr>
        <p:txBody>
          <a:bodyPr lIns="0" tIns="0" rIns="0" bIns="0" rtlCol="0" anchor="t">
            <a:spAutoFit/>
          </a:bodyPr>
          <a:lstStyle/>
          <a:p>
            <a:pPr algn="l">
              <a:lnSpc>
                <a:spcPts val="8090"/>
              </a:lnSpc>
            </a:pPr>
            <a:r>
              <a:rPr lang="en-US" sz="6741">
                <a:solidFill>
                  <a:srgbClr val="937F74"/>
                </a:solidFill>
                <a:latin typeface="Nunito Sans Heavy"/>
              </a:rPr>
              <a:t>Questions?</a:t>
            </a:r>
          </a:p>
          <a:p>
            <a:pPr algn="l">
              <a:lnSpc>
                <a:spcPts val="8090"/>
              </a:lnSpc>
            </a:pPr>
            <a:endParaRPr lang="en-US" sz="6741">
              <a:solidFill>
                <a:srgbClr val="937F74"/>
              </a:solidFill>
              <a:latin typeface="Nunito Sans Heavy"/>
            </a:endParaRPr>
          </a:p>
          <a:p>
            <a:pPr algn="l">
              <a:lnSpc>
                <a:spcPts val="8090"/>
              </a:lnSpc>
            </a:pPr>
            <a:r>
              <a:rPr lang="en-US" sz="6741">
                <a:solidFill>
                  <a:srgbClr val="937F74"/>
                </a:solidFill>
                <a:latin typeface="Nunito Sans Heavy"/>
              </a:rPr>
              <a:t>Comments?</a:t>
            </a:r>
          </a:p>
        </p:txBody>
      </p:sp>
      <p:sp>
        <p:nvSpPr>
          <p:cNvPr id="5" name="TextBox 5"/>
          <p:cNvSpPr txBox="1"/>
          <p:nvPr/>
        </p:nvSpPr>
        <p:spPr>
          <a:xfrm>
            <a:off x="13973202" y="8061555"/>
            <a:ext cx="3617260" cy="1676400"/>
          </a:xfrm>
          <a:prstGeom prst="rect">
            <a:avLst/>
          </a:prstGeom>
        </p:spPr>
        <p:txBody>
          <a:bodyPr lIns="0" tIns="0" rIns="0" bIns="0" rtlCol="0" anchor="t">
            <a:spAutoFit/>
          </a:bodyPr>
          <a:lstStyle/>
          <a:p>
            <a:pPr algn="l">
              <a:lnSpc>
                <a:spcPts val="3359"/>
              </a:lnSpc>
            </a:pPr>
            <a:r>
              <a:rPr lang="en-US" sz="2799">
                <a:solidFill>
                  <a:srgbClr val="937F74"/>
                </a:solidFill>
                <a:latin typeface="Nunito Sans Semi-Bold"/>
              </a:rPr>
              <a:t>ASU Data Analytics Bootcamp - </a:t>
            </a:r>
          </a:p>
          <a:p>
            <a:pPr algn="l">
              <a:lnSpc>
                <a:spcPts val="3359"/>
              </a:lnSpc>
            </a:pPr>
            <a:r>
              <a:rPr lang="en-US" sz="2799">
                <a:solidFill>
                  <a:srgbClr val="937F74"/>
                </a:solidFill>
                <a:latin typeface="Nunito Sans Semi-Bold"/>
              </a:rPr>
              <a:t>Project 4 </a:t>
            </a:r>
          </a:p>
          <a:p>
            <a:pPr marL="0" lvl="0" indent="0" algn="l">
              <a:lnSpc>
                <a:spcPts val="3360"/>
              </a:lnSpc>
              <a:spcBef>
                <a:spcPct val="0"/>
              </a:spcBef>
            </a:pPr>
            <a:r>
              <a:rPr lang="en-US" sz="2800">
                <a:solidFill>
                  <a:srgbClr val="937F74"/>
                </a:solidFill>
                <a:latin typeface="Nunito Sans Semi-Bold"/>
              </a:rPr>
              <a:t>06/10/2024</a:t>
            </a:r>
          </a:p>
        </p:txBody>
      </p:sp>
      <p:sp>
        <p:nvSpPr>
          <p:cNvPr id="6" name="Freeform 6"/>
          <p:cNvSpPr/>
          <p:nvPr/>
        </p:nvSpPr>
        <p:spPr>
          <a:xfrm>
            <a:off x="630619" y="7070983"/>
            <a:ext cx="541169" cy="524934"/>
          </a:xfrm>
          <a:custGeom>
            <a:avLst/>
            <a:gdLst/>
            <a:ahLst/>
            <a:cxnLst/>
            <a:rect l="l" t="t" r="r" b="b"/>
            <a:pathLst>
              <a:path w="541169" h="524934">
                <a:moveTo>
                  <a:pt x="0" y="0"/>
                </a:moveTo>
                <a:lnTo>
                  <a:pt x="541169" y="0"/>
                </a:lnTo>
                <a:lnTo>
                  <a:pt x="541169" y="524934"/>
                </a:lnTo>
                <a:lnTo>
                  <a:pt x="0" y="524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78811" y="1408798"/>
            <a:ext cx="8653820" cy="8665951"/>
            <a:chOff x="0" y="0"/>
            <a:chExt cx="6341111" cy="6350000"/>
          </a:xfrm>
        </p:grpSpPr>
        <p:sp>
          <p:nvSpPr>
            <p:cNvPr id="3" name="Freeform 3"/>
            <p:cNvSpPr/>
            <p:nvPr/>
          </p:nvSpPr>
          <p:spPr>
            <a:xfrm>
              <a:off x="0" y="0"/>
              <a:ext cx="6341111" cy="6350000"/>
            </a:xfrm>
            <a:custGeom>
              <a:avLst/>
              <a:gdLst/>
              <a:ahLst/>
              <a:cxnLst/>
              <a:rect l="l" t="t" r="r" b="b"/>
              <a:pathLst>
                <a:path w="6341111" h="6350000">
                  <a:moveTo>
                    <a:pt x="6341111" y="2637765"/>
                  </a:moveTo>
                  <a:lnTo>
                    <a:pt x="3170548" y="0"/>
                  </a:lnTo>
                  <a:lnTo>
                    <a:pt x="0" y="2637765"/>
                  </a:lnTo>
                  <a:lnTo>
                    <a:pt x="536784" y="2637765"/>
                  </a:lnTo>
                  <a:lnTo>
                    <a:pt x="536784" y="6350000"/>
                  </a:lnTo>
                  <a:lnTo>
                    <a:pt x="5804326" y="6350000"/>
                  </a:lnTo>
                  <a:lnTo>
                    <a:pt x="5804326" y="2637765"/>
                  </a:lnTo>
                  <a:close/>
                </a:path>
              </a:pathLst>
            </a:custGeom>
            <a:blipFill>
              <a:blip r:embed="rId3"/>
              <a:stretch>
                <a:fillRect l="-38720" r="-38720"/>
              </a:stretch>
            </a:blipFill>
          </p:spPr>
          <p:txBody>
            <a:bodyPr/>
            <a:lstStyle/>
            <a:p>
              <a:endParaRPr lang="en-US"/>
            </a:p>
          </p:txBody>
        </p:sp>
      </p:grpSp>
      <p:sp>
        <p:nvSpPr>
          <p:cNvPr id="4" name="AutoShape 4"/>
          <p:cNvSpPr/>
          <p:nvPr/>
        </p:nvSpPr>
        <p:spPr>
          <a:xfrm>
            <a:off x="0" y="10096500"/>
            <a:ext cx="18288000" cy="0"/>
          </a:xfrm>
          <a:prstGeom prst="line">
            <a:avLst/>
          </a:prstGeom>
          <a:ln w="190500" cap="flat">
            <a:solidFill>
              <a:srgbClr val="CCBAB0"/>
            </a:solidFill>
            <a:prstDash val="solid"/>
            <a:headEnd type="none" w="sm" len="sm"/>
            <a:tailEnd type="none" w="sm" len="sm"/>
          </a:ln>
        </p:spPr>
        <p:txBody>
          <a:bodyPr/>
          <a:lstStyle/>
          <a:p>
            <a:endParaRPr lang="en-US"/>
          </a:p>
        </p:txBody>
      </p:sp>
      <p:sp>
        <p:nvSpPr>
          <p:cNvPr id="5" name="TextBox 5"/>
          <p:cNvSpPr txBox="1"/>
          <p:nvPr/>
        </p:nvSpPr>
        <p:spPr>
          <a:xfrm>
            <a:off x="333375" y="304800"/>
            <a:ext cx="8143875" cy="1531485"/>
          </a:xfrm>
          <a:prstGeom prst="rect">
            <a:avLst/>
          </a:prstGeom>
        </p:spPr>
        <p:txBody>
          <a:bodyPr lIns="0" tIns="0" rIns="0" bIns="0" rtlCol="0" anchor="t">
            <a:spAutoFit/>
          </a:bodyPr>
          <a:lstStyle/>
          <a:p>
            <a:pPr algn="l">
              <a:lnSpc>
                <a:spcPts val="6393"/>
              </a:lnSpc>
            </a:pPr>
            <a:r>
              <a:rPr lang="en-US" sz="5327">
                <a:solidFill>
                  <a:srgbClr val="937F74"/>
                </a:solidFill>
                <a:latin typeface="Nunito Sans Heavy"/>
              </a:rPr>
              <a:t>Agenda: </a:t>
            </a:r>
          </a:p>
          <a:p>
            <a:pPr algn="l">
              <a:lnSpc>
                <a:spcPts val="5708"/>
              </a:lnSpc>
            </a:pPr>
            <a:r>
              <a:rPr lang="en-US" sz="4756">
                <a:solidFill>
                  <a:srgbClr val="937F74"/>
                </a:solidFill>
                <a:latin typeface="Nunito Sans Heavy"/>
              </a:rPr>
              <a:t>Real Estate Price Prediction</a:t>
            </a:r>
          </a:p>
        </p:txBody>
      </p:sp>
      <p:sp>
        <p:nvSpPr>
          <p:cNvPr id="6" name="TextBox 6"/>
          <p:cNvSpPr txBox="1"/>
          <p:nvPr/>
        </p:nvSpPr>
        <p:spPr>
          <a:xfrm>
            <a:off x="333375" y="1956655"/>
            <a:ext cx="8143875" cy="488323"/>
          </a:xfrm>
          <a:prstGeom prst="rect">
            <a:avLst/>
          </a:prstGeom>
        </p:spPr>
        <p:txBody>
          <a:bodyPr lIns="0" tIns="0" rIns="0" bIns="0" rtlCol="0" anchor="t">
            <a:spAutoFit/>
          </a:bodyPr>
          <a:lstStyle/>
          <a:p>
            <a:pPr algn="l">
              <a:lnSpc>
                <a:spcPts val="3957"/>
              </a:lnSpc>
            </a:pPr>
            <a:r>
              <a:rPr lang="en-US" sz="3044">
                <a:solidFill>
                  <a:srgbClr val="474242"/>
                </a:solidFill>
                <a:latin typeface="Nunito Sans Semi-Bold"/>
              </a:rPr>
              <a:t>What you can expect in today's presentation</a:t>
            </a:r>
          </a:p>
        </p:txBody>
      </p:sp>
      <p:sp>
        <p:nvSpPr>
          <p:cNvPr id="7" name="TextBox 7"/>
          <p:cNvSpPr txBox="1"/>
          <p:nvPr/>
        </p:nvSpPr>
        <p:spPr>
          <a:xfrm>
            <a:off x="333375" y="2915809"/>
            <a:ext cx="7826152" cy="5469061"/>
          </a:xfrm>
          <a:prstGeom prst="rect">
            <a:avLst/>
          </a:prstGeom>
        </p:spPr>
        <p:txBody>
          <a:bodyPr lIns="0" tIns="0" rIns="0" bIns="0" rtlCol="0" anchor="t">
            <a:spAutoFit/>
          </a:bodyPr>
          <a:lstStyle/>
          <a:p>
            <a:pPr marL="666589" lvl="1" indent="-333294" algn="just">
              <a:lnSpc>
                <a:spcPts val="6174"/>
              </a:lnSpc>
              <a:buAutoNum type="arabicPeriod"/>
            </a:pPr>
            <a:r>
              <a:rPr lang="en-US" sz="3087">
                <a:solidFill>
                  <a:srgbClr val="000000"/>
                </a:solidFill>
                <a:latin typeface="Open Sans"/>
              </a:rPr>
              <a:t>Project Overview</a:t>
            </a:r>
          </a:p>
          <a:p>
            <a:pPr marL="666589" lvl="1" indent="-333294" algn="just">
              <a:lnSpc>
                <a:spcPts val="6174"/>
              </a:lnSpc>
              <a:buAutoNum type="arabicPeriod"/>
            </a:pPr>
            <a:r>
              <a:rPr lang="en-US" sz="3087" dirty="0">
                <a:solidFill>
                  <a:srgbClr val="000000"/>
                </a:solidFill>
                <a:latin typeface="Open Sans"/>
              </a:rPr>
              <a:t>Technical Aspects</a:t>
            </a:r>
          </a:p>
          <a:p>
            <a:pPr marL="666589" lvl="1" indent="-333294" algn="just">
              <a:lnSpc>
                <a:spcPts val="6174"/>
              </a:lnSpc>
              <a:buAutoNum type="arabicPeriod"/>
            </a:pPr>
            <a:r>
              <a:rPr lang="en-US" sz="3087" dirty="0">
                <a:solidFill>
                  <a:srgbClr val="000000"/>
                </a:solidFill>
                <a:latin typeface="Open Sans"/>
              </a:rPr>
              <a:t>User Interface </a:t>
            </a:r>
          </a:p>
          <a:p>
            <a:pPr marL="666589" lvl="1" indent="-333294" algn="just">
              <a:lnSpc>
                <a:spcPts val="6174"/>
              </a:lnSpc>
              <a:buAutoNum type="arabicPeriod"/>
            </a:pPr>
            <a:r>
              <a:rPr lang="en-US" sz="3087" dirty="0">
                <a:solidFill>
                  <a:srgbClr val="000000"/>
                </a:solidFill>
                <a:latin typeface="Open Sans"/>
              </a:rPr>
              <a:t>Tableau Dashboard</a:t>
            </a:r>
          </a:p>
          <a:p>
            <a:pPr marL="666589" lvl="1" indent="-333294" algn="just">
              <a:lnSpc>
                <a:spcPts val="6174"/>
              </a:lnSpc>
              <a:buAutoNum type="arabicPeriod"/>
            </a:pPr>
            <a:r>
              <a:rPr lang="en-US" sz="3087" dirty="0">
                <a:solidFill>
                  <a:srgbClr val="000000"/>
                </a:solidFill>
                <a:latin typeface="Open Sans"/>
              </a:rPr>
              <a:t>Ethical Considerations</a:t>
            </a:r>
          </a:p>
          <a:p>
            <a:pPr marL="666589" lvl="1" indent="-333294" algn="just">
              <a:lnSpc>
                <a:spcPts val="6174"/>
              </a:lnSpc>
              <a:buAutoNum type="arabicPeriod"/>
            </a:pPr>
            <a:r>
              <a:rPr lang="en-US" sz="3087" dirty="0">
                <a:solidFill>
                  <a:srgbClr val="000000"/>
                </a:solidFill>
                <a:latin typeface="Open Sans"/>
              </a:rPr>
              <a:t>Disclosures, References, and More</a:t>
            </a:r>
          </a:p>
          <a:p>
            <a:pPr algn="just">
              <a:lnSpc>
                <a:spcPts val="6174"/>
              </a:lnSpc>
            </a:pPr>
            <a:endParaRPr lang="en-US" sz="3087" dirty="0">
              <a:solidFill>
                <a:srgbClr val="000000"/>
              </a:solidFill>
              <a:latin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29071" y="0"/>
            <a:ext cx="10158929" cy="10287000"/>
            <a:chOff x="0" y="0"/>
            <a:chExt cx="13545238" cy="13716000"/>
          </a:xfrm>
        </p:grpSpPr>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alphaModFix amt="78000"/>
            </a:blip>
            <a:srcRect l="22133" r="22133"/>
            <a:stretch>
              <a:fillRect/>
            </a:stretch>
          </p:blipFill>
          <p:spPr>
            <a:xfrm>
              <a:off x="0" y="0"/>
              <a:ext cx="13545238" cy="13716000"/>
            </a:xfrm>
            <a:prstGeom prst="rect">
              <a:avLst/>
            </a:prstGeom>
          </p:spPr>
        </p:pic>
      </p:grpSp>
      <p:sp>
        <p:nvSpPr>
          <p:cNvPr id="4" name="AutoShape 4"/>
          <p:cNvSpPr/>
          <p:nvPr/>
        </p:nvSpPr>
        <p:spPr>
          <a:xfrm>
            <a:off x="0" y="10096500"/>
            <a:ext cx="18288000" cy="0"/>
          </a:xfrm>
          <a:prstGeom prst="line">
            <a:avLst/>
          </a:prstGeom>
          <a:ln w="190500" cap="flat">
            <a:solidFill>
              <a:srgbClr val="CCBAB0"/>
            </a:solidFill>
            <a:prstDash val="solid"/>
            <a:headEnd type="none" w="sm" len="sm"/>
            <a:tailEnd type="none" w="sm" len="sm"/>
          </a:ln>
        </p:spPr>
        <p:txBody>
          <a:bodyPr/>
          <a:lstStyle/>
          <a:p>
            <a:endParaRPr lang="en-US"/>
          </a:p>
        </p:txBody>
      </p:sp>
      <p:sp>
        <p:nvSpPr>
          <p:cNvPr id="5" name="TextBox 5"/>
          <p:cNvSpPr txBox="1"/>
          <p:nvPr/>
        </p:nvSpPr>
        <p:spPr>
          <a:xfrm>
            <a:off x="333375" y="295275"/>
            <a:ext cx="6267183" cy="857250"/>
          </a:xfrm>
          <a:prstGeom prst="rect">
            <a:avLst/>
          </a:prstGeom>
        </p:spPr>
        <p:txBody>
          <a:bodyPr lIns="0" tIns="0" rIns="0" bIns="0" rtlCol="0" anchor="t">
            <a:spAutoFit/>
          </a:bodyPr>
          <a:lstStyle/>
          <a:p>
            <a:pPr algn="l">
              <a:lnSpc>
                <a:spcPts val="6720"/>
              </a:lnSpc>
            </a:pPr>
            <a:r>
              <a:rPr lang="en-US" sz="5600">
                <a:solidFill>
                  <a:srgbClr val="937F74"/>
                </a:solidFill>
                <a:latin typeface="Nunito Sans Heavy"/>
              </a:rPr>
              <a:t>Project Overview</a:t>
            </a:r>
          </a:p>
        </p:txBody>
      </p:sp>
      <p:sp>
        <p:nvSpPr>
          <p:cNvPr id="6" name="TextBox 6"/>
          <p:cNvSpPr txBox="1"/>
          <p:nvPr/>
        </p:nvSpPr>
        <p:spPr>
          <a:xfrm>
            <a:off x="333375" y="1428750"/>
            <a:ext cx="7530283" cy="2914650"/>
          </a:xfrm>
          <a:prstGeom prst="rect">
            <a:avLst/>
          </a:prstGeom>
        </p:spPr>
        <p:txBody>
          <a:bodyPr lIns="0" tIns="0" rIns="0" bIns="0" rtlCol="0" anchor="t">
            <a:spAutoFit/>
          </a:bodyPr>
          <a:lstStyle/>
          <a:p>
            <a:pPr algn="l">
              <a:lnSpc>
                <a:spcPts val="3840"/>
              </a:lnSpc>
              <a:spcBef>
                <a:spcPct val="0"/>
              </a:spcBef>
            </a:pPr>
            <a:r>
              <a:rPr lang="en-US" sz="3200">
                <a:solidFill>
                  <a:srgbClr val="937F74"/>
                </a:solidFill>
                <a:latin typeface="Nunito Sans Semi-Bold"/>
              </a:rPr>
              <a:t>This project, developed by BCP, LLC, aims to predict real estate prices in Florida using machine learning and a user-friendly web interface. It empowers users to make informed decisions through data-driven insights.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29071" y="0"/>
            <a:ext cx="10158929" cy="10287000"/>
            <a:chOff x="0" y="0"/>
            <a:chExt cx="13545238" cy="13716000"/>
          </a:xfrm>
        </p:grpSpPr>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21854" r="21854"/>
            <a:stretch>
              <a:fillRect/>
            </a:stretch>
          </p:blipFill>
          <p:spPr>
            <a:xfrm>
              <a:off x="0" y="0"/>
              <a:ext cx="13545238" cy="13716000"/>
            </a:xfrm>
            <a:prstGeom prst="rect">
              <a:avLst/>
            </a:prstGeom>
          </p:spPr>
        </p:pic>
      </p:grpSp>
      <p:sp>
        <p:nvSpPr>
          <p:cNvPr id="4" name="AutoShape 4"/>
          <p:cNvSpPr/>
          <p:nvPr/>
        </p:nvSpPr>
        <p:spPr>
          <a:xfrm>
            <a:off x="0" y="10096500"/>
            <a:ext cx="18288000" cy="0"/>
          </a:xfrm>
          <a:prstGeom prst="line">
            <a:avLst/>
          </a:prstGeom>
          <a:ln w="190500" cap="flat">
            <a:solidFill>
              <a:srgbClr val="CCBAB0"/>
            </a:solidFill>
            <a:prstDash val="solid"/>
            <a:headEnd type="none" w="sm" len="sm"/>
            <a:tailEnd type="none" w="sm" len="sm"/>
          </a:ln>
        </p:spPr>
        <p:txBody>
          <a:bodyPr/>
          <a:lstStyle/>
          <a:p>
            <a:endParaRPr lang="en-US"/>
          </a:p>
        </p:txBody>
      </p:sp>
      <p:sp>
        <p:nvSpPr>
          <p:cNvPr id="5" name="TextBox 5"/>
          <p:cNvSpPr txBox="1"/>
          <p:nvPr/>
        </p:nvSpPr>
        <p:spPr>
          <a:xfrm>
            <a:off x="333375" y="295275"/>
            <a:ext cx="6267183" cy="1704975"/>
          </a:xfrm>
          <a:prstGeom prst="rect">
            <a:avLst/>
          </a:prstGeom>
        </p:spPr>
        <p:txBody>
          <a:bodyPr lIns="0" tIns="0" rIns="0" bIns="0" rtlCol="0" anchor="t">
            <a:spAutoFit/>
          </a:bodyPr>
          <a:lstStyle/>
          <a:p>
            <a:pPr algn="l">
              <a:lnSpc>
                <a:spcPts val="6720"/>
              </a:lnSpc>
            </a:pPr>
            <a:r>
              <a:rPr lang="en-US" sz="5600">
                <a:solidFill>
                  <a:srgbClr val="937F74"/>
                </a:solidFill>
                <a:latin typeface="Nunito Sans Heavy"/>
              </a:rPr>
              <a:t>Purpose &amp; Functionality</a:t>
            </a:r>
          </a:p>
        </p:txBody>
      </p:sp>
      <p:sp>
        <p:nvSpPr>
          <p:cNvPr id="6" name="TextBox 6"/>
          <p:cNvSpPr txBox="1"/>
          <p:nvPr/>
        </p:nvSpPr>
        <p:spPr>
          <a:xfrm>
            <a:off x="333375" y="2172154"/>
            <a:ext cx="7509581" cy="7018020"/>
          </a:xfrm>
          <a:prstGeom prst="rect">
            <a:avLst/>
          </a:prstGeom>
        </p:spPr>
        <p:txBody>
          <a:bodyPr lIns="0" tIns="0" rIns="0" bIns="0" rtlCol="0" anchor="t">
            <a:spAutoFit/>
          </a:bodyPr>
          <a:lstStyle/>
          <a:p>
            <a:pPr marL="518160" lvl="1" indent="-259080" algn="l">
              <a:lnSpc>
                <a:spcPts val="3120"/>
              </a:lnSpc>
              <a:buFont typeface="Arial"/>
              <a:buChar char="•"/>
            </a:pPr>
            <a:r>
              <a:rPr lang="en-US" sz="2400">
                <a:solidFill>
                  <a:srgbClr val="937F74"/>
                </a:solidFill>
                <a:latin typeface="Nunito Sans Bold"/>
              </a:rPr>
              <a:t>Purpose:</a:t>
            </a:r>
            <a:r>
              <a:rPr lang="en-US" sz="2400">
                <a:solidFill>
                  <a:srgbClr val="937F74"/>
                </a:solidFill>
                <a:latin typeface="Nunito Sans Semi-Bold"/>
              </a:rPr>
              <a:t> Analyze sold housing market data to predict the cost of a home based on the user’s input of square footage, bedroom count, bathroom count, and city. </a:t>
            </a:r>
          </a:p>
          <a:p>
            <a:pPr marL="518160" lvl="1" indent="-259080" algn="l">
              <a:lnSpc>
                <a:spcPts val="3120"/>
              </a:lnSpc>
              <a:buFont typeface="Arial"/>
              <a:buChar char="•"/>
            </a:pPr>
            <a:r>
              <a:rPr lang="en-US" sz="2400">
                <a:solidFill>
                  <a:srgbClr val="937F74"/>
                </a:solidFill>
                <a:latin typeface="Nunito Sans Bold"/>
              </a:rPr>
              <a:t>Data:</a:t>
            </a:r>
            <a:r>
              <a:rPr lang="en-US" sz="2400">
                <a:solidFill>
                  <a:srgbClr val="937F74"/>
                </a:solidFill>
                <a:latin typeface="Nunito Sans Semi-Bold"/>
              </a:rPr>
              <a:t> Utilize Kaggle to obtain external data about the housing market in different locations (city, zip, etc) located within Florida. Data set includes bedroom count, bathroom count, square footage, and other details (data from 2022). </a:t>
            </a:r>
          </a:p>
          <a:p>
            <a:pPr marL="518160" lvl="1" indent="-259080" algn="l">
              <a:lnSpc>
                <a:spcPts val="3120"/>
              </a:lnSpc>
              <a:buFont typeface="Arial"/>
              <a:buChar char="•"/>
            </a:pPr>
            <a:r>
              <a:rPr lang="en-US" sz="2400">
                <a:solidFill>
                  <a:srgbClr val="937F74"/>
                </a:solidFill>
                <a:latin typeface="Nunito Sans Bold"/>
              </a:rPr>
              <a:t>Visualization:</a:t>
            </a:r>
            <a:r>
              <a:rPr lang="en-US" sz="2400">
                <a:solidFill>
                  <a:srgbClr val="937F74"/>
                </a:solidFill>
                <a:latin typeface="Nunito Sans Semi-Bold"/>
              </a:rPr>
              <a:t> Present the data in a user-friendly dashboard using HTML, CSS, and JavaScript.</a:t>
            </a:r>
          </a:p>
          <a:p>
            <a:pPr marL="518160" lvl="1" indent="-259080" algn="l">
              <a:lnSpc>
                <a:spcPts val="3120"/>
              </a:lnSpc>
              <a:buFont typeface="Arial"/>
              <a:buChar char="•"/>
            </a:pPr>
            <a:r>
              <a:rPr lang="en-US" sz="2400">
                <a:solidFill>
                  <a:srgbClr val="937F74"/>
                </a:solidFill>
                <a:latin typeface="Nunito Sans Bold"/>
              </a:rPr>
              <a:t>Key Feature:</a:t>
            </a:r>
            <a:r>
              <a:rPr lang="en-US" sz="2400">
                <a:solidFill>
                  <a:srgbClr val="937F74"/>
                </a:solidFill>
                <a:latin typeface="Nunito Sans Semi-Bold"/>
              </a:rPr>
              <a:t> Evaluate how previous data, combined with user selection, will translate into a property cost. </a:t>
            </a:r>
          </a:p>
          <a:p>
            <a:pPr marL="518160" lvl="1" indent="-259080" algn="l">
              <a:lnSpc>
                <a:spcPts val="3120"/>
              </a:lnSpc>
              <a:buFont typeface="Arial"/>
              <a:buChar char="•"/>
            </a:pPr>
            <a:r>
              <a:rPr lang="en-US" sz="2400">
                <a:solidFill>
                  <a:srgbClr val="937F74"/>
                </a:solidFill>
                <a:latin typeface="Nunito Sans Bold"/>
              </a:rPr>
              <a:t>Charting: </a:t>
            </a:r>
            <a:r>
              <a:rPr lang="en-US" sz="2400">
                <a:solidFill>
                  <a:srgbClr val="937F74"/>
                </a:solidFill>
                <a:latin typeface="Nunito Sans Semi-Bold"/>
              </a:rPr>
              <a:t>Employ the charting library Tableau to create a visual representation of trends within the housing industry. </a:t>
            </a:r>
          </a:p>
          <a:p>
            <a:pPr algn="l">
              <a:lnSpc>
                <a:spcPts val="3120"/>
              </a:lnSpc>
            </a:pPr>
            <a:endParaRPr lang="en-US" sz="2400">
              <a:solidFill>
                <a:srgbClr val="937F74"/>
              </a:solidFill>
              <a:latin typeface="Nunito Sans Semi-Bold"/>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21" r="-121"/>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096500"/>
            <a:ext cx="18288000" cy="0"/>
          </a:xfrm>
          <a:prstGeom prst="line">
            <a:avLst/>
          </a:prstGeom>
          <a:ln w="190500" cap="flat">
            <a:solidFill>
              <a:srgbClr val="CCBAB0"/>
            </a:solidFill>
            <a:prstDash val="solid"/>
            <a:headEnd type="none" w="sm" len="sm"/>
            <a:tailEnd type="none" w="sm" len="sm"/>
          </a:ln>
        </p:spPr>
        <p:txBody>
          <a:bodyPr/>
          <a:lstStyle/>
          <a:p>
            <a:endParaRPr lang="en-US"/>
          </a:p>
        </p:txBody>
      </p:sp>
      <p:sp>
        <p:nvSpPr>
          <p:cNvPr id="3" name="TextBox 3"/>
          <p:cNvSpPr txBox="1"/>
          <p:nvPr/>
        </p:nvSpPr>
        <p:spPr>
          <a:xfrm>
            <a:off x="174089" y="2400609"/>
            <a:ext cx="14822406" cy="7781925"/>
          </a:xfrm>
          <a:prstGeom prst="rect">
            <a:avLst/>
          </a:prstGeom>
        </p:spPr>
        <p:txBody>
          <a:bodyPr lIns="0" tIns="0" rIns="0" bIns="0" rtlCol="0" anchor="t">
            <a:spAutoFit/>
          </a:bodyPr>
          <a:lstStyle/>
          <a:p>
            <a:pPr marL="582930" lvl="1" indent="-291465" algn="l">
              <a:lnSpc>
                <a:spcPts val="3240"/>
              </a:lnSpc>
              <a:buFont typeface="Arial"/>
              <a:buChar char="•"/>
            </a:pPr>
            <a:r>
              <a:rPr lang="en-US" sz="2700">
                <a:solidFill>
                  <a:srgbClr val="937F74"/>
                </a:solidFill>
                <a:latin typeface="Nunito Sans Semi-Bold"/>
              </a:rPr>
              <a:t>Data source:</a:t>
            </a:r>
          </a:p>
          <a:p>
            <a:pPr marL="1165860" lvl="2" indent="-388620" algn="l">
              <a:lnSpc>
                <a:spcPts val="3240"/>
              </a:lnSpc>
              <a:buFont typeface="Arial"/>
              <a:buChar char="⚬"/>
            </a:pPr>
            <a:r>
              <a:rPr lang="en-US" sz="2700">
                <a:solidFill>
                  <a:srgbClr val="937F74"/>
                </a:solidFill>
                <a:latin typeface="Nunito Sans Semi-Bold"/>
              </a:rPr>
              <a:t>Kaggle</a:t>
            </a:r>
          </a:p>
          <a:p>
            <a:pPr marL="582930" lvl="1" indent="-291465" algn="l">
              <a:lnSpc>
                <a:spcPts val="3240"/>
              </a:lnSpc>
              <a:buFont typeface="Arial"/>
              <a:buChar char="•"/>
            </a:pPr>
            <a:r>
              <a:rPr lang="en-US" sz="2700">
                <a:solidFill>
                  <a:srgbClr val="937F74"/>
                </a:solidFill>
                <a:latin typeface="Nunito Sans Semi-Bold"/>
              </a:rPr>
              <a:t>Data clean-up &amp; model building:</a:t>
            </a:r>
          </a:p>
          <a:p>
            <a:pPr marL="1165860" lvl="2" indent="-388620" algn="l">
              <a:lnSpc>
                <a:spcPts val="3240"/>
              </a:lnSpc>
              <a:buFont typeface="Arial"/>
              <a:buChar char="⚬"/>
            </a:pPr>
            <a:r>
              <a:rPr lang="en-US" sz="2700">
                <a:solidFill>
                  <a:srgbClr val="937F74"/>
                </a:solidFill>
                <a:latin typeface="Nunito Sans Semi-Bold"/>
              </a:rPr>
              <a:t>Load all real estate data from kaggle into SQLite</a:t>
            </a:r>
          </a:p>
          <a:p>
            <a:pPr marL="1165860" lvl="2" indent="-388620" algn="l">
              <a:lnSpc>
                <a:spcPts val="3240"/>
              </a:lnSpc>
              <a:buFont typeface="Arial"/>
              <a:buChar char="⚬"/>
            </a:pPr>
            <a:r>
              <a:rPr lang="en-US" sz="2700">
                <a:solidFill>
                  <a:srgbClr val="937F74"/>
                </a:solidFill>
                <a:latin typeface="Nunito Sans Semi-Bold"/>
              </a:rPr>
              <a:t>Delete data for all states other than FL</a:t>
            </a:r>
          </a:p>
          <a:p>
            <a:pPr marL="1165860" lvl="2" indent="-388620" algn="l">
              <a:lnSpc>
                <a:spcPts val="3240"/>
              </a:lnSpc>
              <a:buFont typeface="Arial"/>
              <a:buChar char="⚬"/>
            </a:pPr>
            <a:r>
              <a:rPr lang="en-US" sz="2700">
                <a:solidFill>
                  <a:srgbClr val="937F74"/>
                </a:solidFill>
                <a:latin typeface="Nunito Sans Semi-Bold"/>
              </a:rPr>
              <a:t>Remove column “state”</a:t>
            </a:r>
          </a:p>
          <a:p>
            <a:pPr marL="1165860" lvl="2" indent="-388620" algn="l">
              <a:lnSpc>
                <a:spcPts val="3240"/>
              </a:lnSpc>
              <a:buFont typeface="Arial"/>
              <a:buChar char="⚬"/>
            </a:pPr>
            <a:r>
              <a:rPr lang="en-US" sz="2700">
                <a:solidFill>
                  <a:srgbClr val="937F74"/>
                </a:solidFill>
                <a:latin typeface="Nunito Sans Semi-Bold"/>
              </a:rPr>
              <a:t>Remove all rows with null values for any record</a:t>
            </a:r>
          </a:p>
          <a:p>
            <a:pPr marL="1165860" lvl="2" indent="-388620" algn="l">
              <a:lnSpc>
                <a:spcPts val="3240"/>
              </a:lnSpc>
              <a:buFont typeface="Arial"/>
              <a:buChar char="⚬"/>
            </a:pPr>
            <a:r>
              <a:rPr lang="en-US" sz="2700">
                <a:solidFill>
                  <a:srgbClr val="937F74"/>
                </a:solidFill>
                <a:latin typeface="Nunito Sans Semi-Bold"/>
              </a:rPr>
              <a:t>Convert data types of the following columns into float:</a:t>
            </a:r>
          </a:p>
          <a:p>
            <a:pPr marL="1748790" lvl="3" indent="-437197" algn="l">
              <a:lnSpc>
                <a:spcPts val="3240"/>
              </a:lnSpc>
              <a:buFont typeface="Arial"/>
              <a:buChar char="￭"/>
            </a:pPr>
            <a:r>
              <a:rPr lang="en-US" sz="2700">
                <a:solidFill>
                  <a:srgbClr val="937F74"/>
                </a:solidFill>
                <a:latin typeface="Nunito Sans Semi-Bold"/>
              </a:rPr>
              <a:t>Bed, Bath, Price, House size (square feet)</a:t>
            </a:r>
          </a:p>
          <a:p>
            <a:pPr marL="1165860" lvl="2" indent="-388620" algn="l">
              <a:lnSpc>
                <a:spcPts val="3240"/>
              </a:lnSpc>
              <a:buFont typeface="Arial"/>
              <a:buChar char="⚬"/>
            </a:pPr>
            <a:r>
              <a:rPr lang="en-US" sz="2700">
                <a:solidFill>
                  <a:srgbClr val="937F74"/>
                </a:solidFill>
                <a:latin typeface="Nunito Sans Semi-Bold"/>
              </a:rPr>
              <a:t>Remove rows with data points for city available &lt; 10 </a:t>
            </a:r>
          </a:p>
          <a:p>
            <a:pPr marL="1165860" lvl="2" indent="-388620" algn="l">
              <a:lnSpc>
                <a:spcPts val="3240"/>
              </a:lnSpc>
              <a:buFont typeface="Arial"/>
              <a:buChar char="⚬"/>
            </a:pPr>
            <a:r>
              <a:rPr lang="en-US" sz="2700">
                <a:solidFill>
                  <a:srgbClr val="937F74"/>
                </a:solidFill>
                <a:latin typeface="Nunito Sans Semi-Bold"/>
              </a:rPr>
              <a:t>Remove rows with number of bedrooms &lt; 300 </a:t>
            </a:r>
          </a:p>
          <a:p>
            <a:pPr marL="1165860" lvl="2" indent="-388620" algn="l">
              <a:lnSpc>
                <a:spcPts val="3240"/>
              </a:lnSpc>
              <a:buFont typeface="Arial"/>
              <a:buChar char="⚬"/>
            </a:pPr>
            <a:r>
              <a:rPr lang="en-US" sz="2700">
                <a:solidFill>
                  <a:srgbClr val="937F74"/>
                </a:solidFill>
                <a:latin typeface="Nunito Sans Semi-Bold"/>
              </a:rPr>
              <a:t>Filter out any data point beyond 1 standard deviation</a:t>
            </a:r>
          </a:p>
          <a:p>
            <a:pPr marL="1165860" lvl="2" indent="-388620" algn="l">
              <a:lnSpc>
                <a:spcPts val="3240"/>
              </a:lnSpc>
              <a:buFont typeface="Arial"/>
              <a:buChar char="⚬"/>
            </a:pPr>
            <a:r>
              <a:rPr lang="en-US" sz="2700">
                <a:solidFill>
                  <a:srgbClr val="937F74"/>
                </a:solidFill>
                <a:latin typeface="Nunito Sans Semi-Bold"/>
              </a:rPr>
              <a:t>Remove rows where number of bathrooms &gt; number of bedrooms + 2 </a:t>
            </a:r>
          </a:p>
          <a:p>
            <a:pPr marL="1165860" lvl="2" indent="-388620" algn="l">
              <a:lnSpc>
                <a:spcPts val="3240"/>
              </a:lnSpc>
              <a:buFont typeface="Arial"/>
              <a:buChar char="⚬"/>
            </a:pPr>
            <a:r>
              <a:rPr lang="en-US" sz="2700">
                <a:solidFill>
                  <a:srgbClr val="937F74"/>
                </a:solidFill>
                <a:latin typeface="Nunito Sans Semi-Bold"/>
              </a:rPr>
              <a:t>Covert city column into numerical values through one hot encoding through dummies function</a:t>
            </a:r>
          </a:p>
          <a:p>
            <a:pPr marL="1165860" lvl="2" indent="-388620" algn="l">
              <a:lnSpc>
                <a:spcPts val="3240"/>
              </a:lnSpc>
              <a:buFont typeface="Arial"/>
              <a:buChar char="⚬"/>
            </a:pPr>
            <a:r>
              <a:rPr lang="en-US" sz="2700">
                <a:solidFill>
                  <a:srgbClr val="937F74"/>
                </a:solidFill>
                <a:latin typeface="Nunito Sans Semi-Bold"/>
              </a:rPr>
              <a:t>Drop city column and build model using linear regression with 80% data used to train model and 20% to test</a:t>
            </a:r>
          </a:p>
          <a:p>
            <a:pPr marL="1165860" lvl="2" indent="-388620" algn="l">
              <a:lnSpc>
                <a:spcPts val="3240"/>
              </a:lnSpc>
              <a:buFont typeface="Arial"/>
              <a:buChar char="⚬"/>
            </a:pPr>
            <a:r>
              <a:rPr lang="en-US" sz="2700">
                <a:solidFill>
                  <a:srgbClr val="937F74"/>
                </a:solidFill>
                <a:latin typeface="Nunito Sans Semi-Bold"/>
              </a:rPr>
              <a:t>Export tested model to a pickle file and city and column information within JSON file </a:t>
            </a:r>
          </a:p>
          <a:p>
            <a:pPr algn="l">
              <a:lnSpc>
                <a:spcPts val="3240"/>
              </a:lnSpc>
              <a:spcBef>
                <a:spcPct val="0"/>
              </a:spcBef>
            </a:pPr>
            <a:endParaRPr lang="en-US" sz="2700">
              <a:solidFill>
                <a:srgbClr val="937F74"/>
              </a:solidFill>
              <a:latin typeface="Nunito Sans Semi-Bold"/>
            </a:endParaRPr>
          </a:p>
        </p:txBody>
      </p:sp>
      <p:sp>
        <p:nvSpPr>
          <p:cNvPr id="4" name="Freeform 4"/>
          <p:cNvSpPr/>
          <p:nvPr/>
        </p:nvSpPr>
        <p:spPr>
          <a:xfrm>
            <a:off x="11514715" y="360433"/>
            <a:ext cx="6013624" cy="6215632"/>
          </a:xfrm>
          <a:custGeom>
            <a:avLst/>
            <a:gdLst/>
            <a:ahLst/>
            <a:cxnLst/>
            <a:rect l="l" t="t" r="r" b="b"/>
            <a:pathLst>
              <a:path w="6013624" h="6215632">
                <a:moveTo>
                  <a:pt x="0" y="0"/>
                </a:moveTo>
                <a:lnTo>
                  <a:pt x="6013624" y="0"/>
                </a:lnTo>
                <a:lnTo>
                  <a:pt x="6013624" y="6215633"/>
                </a:lnTo>
                <a:lnTo>
                  <a:pt x="0" y="62156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333375" y="295275"/>
            <a:ext cx="6267183" cy="1704975"/>
          </a:xfrm>
          <a:prstGeom prst="rect">
            <a:avLst/>
          </a:prstGeom>
        </p:spPr>
        <p:txBody>
          <a:bodyPr lIns="0" tIns="0" rIns="0" bIns="0" rtlCol="0" anchor="t">
            <a:spAutoFit/>
          </a:bodyPr>
          <a:lstStyle/>
          <a:p>
            <a:pPr algn="l">
              <a:lnSpc>
                <a:spcPts val="6720"/>
              </a:lnSpc>
            </a:pPr>
            <a:r>
              <a:rPr lang="en-US" sz="5600">
                <a:solidFill>
                  <a:srgbClr val="937F74"/>
                </a:solidFill>
                <a:latin typeface="Nunito Sans Heavy"/>
              </a:rPr>
              <a:t>Data Preparation &amp; Cleansing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65766" y="0"/>
            <a:ext cx="10222234" cy="10287000"/>
            <a:chOff x="0" y="0"/>
            <a:chExt cx="13629645" cy="13716000"/>
          </a:xfrm>
        </p:grpSpPr>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21959" r="21959"/>
            <a:stretch>
              <a:fillRect/>
            </a:stretch>
          </p:blipFill>
          <p:spPr>
            <a:xfrm>
              <a:off x="0" y="0"/>
              <a:ext cx="13629645" cy="13716000"/>
            </a:xfrm>
            <a:prstGeom prst="rect">
              <a:avLst/>
            </a:prstGeom>
          </p:spPr>
        </p:pic>
      </p:grpSp>
      <p:sp>
        <p:nvSpPr>
          <p:cNvPr id="4" name="AutoShape 4"/>
          <p:cNvSpPr/>
          <p:nvPr/>
        </p:nvSpPr>
        <p:spPr>
          <a:xfrm>
            <a:off x="0" y="10096500"/>
            <a:ext cx="18288000" cy="0"/>
          </a:xfrm>
          <a:prstGeom prst="line">
            <a:avLst/>
          </a:prstGeom>
          <a:ln w="190500" cap="flat">
            <a:solidFill>
              <a:srgbClr val="CCBAB0"/>
            </a:solidFill>
            <a:prstDash val="solid"/>
            <a:headEnd type="none" w="sm" len="sm"/>
            <a:tailEnd type="none" w="sm" len="sm"/>
          </a:ln>
        </p:spPr>
        <p:txBody>
          <a:bodyPr/>
          <a:lstStyle/>
          <a:p>
            <a:endParaRPr lang="en-US"/>
          </a:p>
        </p:txBody>
      </p:sp>
      <p:sp>
        <p:nvSpPr>
          <p:cNvPr id="5" name="TextBox 5"/>
          <p:cNvSpPr txBox="1"/>
          <p:nvPr/>
        </p:nvSpPr>
        <p:spPr>
          <a:xfrm>
            <a:off x="333375" y="295275"/>
            <a:ext cx="6349265" cy="857250"/>
          </a:xfrm>
          <a:prstGeom prst="rect">
            <a:avLst/>
          </a:prstGeom>
        </p:spPr>
        <p:txBody>
          <a:bodyPr lIns="0" tIns="0" rIns="0" bIns="0" rtlCol="0" anchor="t">
            <a:spAutoFit/>
          </a:bodyPr>
          <a:lstStyle/>
          <a:p>
            <a:pPr algn="ctr">
              <a:lnSpc>
                <a:spcPts val="6720"/>
              </a:lnSpc>
              <a:spcBef>
                <a:spcPct val="0"/>
              </a:spcBef>
            </a:pPr>
            <a:r>
              <a:rPr lang="en-US" sz="5600">
                <a:solidFill>
                  <a:srgbClr val="937F74"/>
                </a:solidFill>
                <a:latin typeface="Nunito Sans Bold"/>
              </a:rPr>
              <a:t>Linear Regression</a:t>
            </a:r>
          </a:p>
        </p:txBody>
      </p:sp>
      <p:sp>
        <p:nvSpPr>
          <p:cNvPr id="6" name="TextBox 6"/>
          <p:cNvSpPr txBox="1"/>
          <p:nvPr/>
        </p:nvSpPr>
        <p:spPr>
          <a:xfrm>
            <a:off x="333375" y="1605755"/>
            <a:ext cx="6036922" cy="8039016"/>
          </a:xfrm>
          <a:prstGeom prst="rect">
            <a:avLst/>
          </a:prstGeom>
        </p:spPr>
        <p:txBody>
          <a:bodyPr lIns="0" tIns="0" rIns="0" bIns="0" rtlCol="0" anchor="t">
            <a:spAutoFit/>
          </a:bodyPr>
          <a:lstStyle/>
          <a:p>
            <a:pPr marL="571664" lvl="1" indent="-285832" algn="l">
              <a:lnSpc>
                <a:spcPts val="3177"/>
              </a:lnSpc>
              <a:buFont typeface="Arial"/>
              <a:buChar char="•"/>
            </a:pPr>
            <a:r>
              <a:rPr lang="en-US" sz="2647">
                <a:solidFill>
                  <a:srgbClr val="937F74"/>
                </a:solidFill>
                <a:latin typeface="Nunito Sans"/>
              </a:rPr>
              <a:t>Linear regression is a machine learning technique used to predict a continuous target variable based on one or more input features by finding the best-fitting straight line or plane.</a:t>
            </a:r>
          </a:p>
          <a:p>
            <a:pPr marL="571664" lvl="1" indent="-285832" algn="l">
              <a:lnSpc>
                <a:spcPts val="3177"/>
              </a:lnSpc>
              <a:buFont typeface="Arial"/>
              <a:buChar char="•"/>
            </a:pPr>
            <a:r>
              <a:rPr lang="en-US" sz="2647">
                <a:solidFill>
                  <a:srgbClr val="937F74"/>
                </a:solidFill>
                <a:latin typeface="Nunito Sans"/>
              </a:rPr>
              <a:t>Our model imports the Linear Regression class from scikit-learn and creates a linear regression model instance. It then trains the model using training data and evaluates its performance by calculating the coefficient of determination (R^2 score) using testing data.</a:t>
            </a:r>
          </a:p>
          <a:p>
            <a:pPr marL="571664" lvl="1" indent="-285832" algn="l">
              <a:lnSpc>
                <a:spcPts val="3177"/>
              </a:lnSpc>
              <a:buFont typeface="Arial"/>
              <a:buChar char="•"/>
            </a:pPr>
            <a:r>
              <a:rPr lang="en-US" sz="2647">
                <a:solidFill>
                  <a:srgbClr val="937F74"/>
                </a:solidFill>
                <a:latin typeface="Nunito Sans"/>
              </a:rPr>
              <a:t>Y = mX + b, where Y is the response (dependent) variable, X is the predictor (independent) variable, m is the estimated slope, and b is the estimated intercept.</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096500"/>
            <a:ext cx="18288000" cy="0"/>
          </a:xfrm>
          <a:prstGeom prst="line">
            <a:avLst/>
          </a:prstGeom>
          <a:ln w="190500" cap="flat">
            <a:solidFill>
              <a:srgbClr val="CCBAB0"/>
            </a:solidFill>
            <a:prstDash val="solid"/>
            <a:headEnd type="none" w="sm" len="sm"/>
            <a:tailEnd type="none" w="sm" len="sm"/>
          </a:ln>
        </p:spPr>
        <p:txBody>
          <a:bodyPr/>
          <a:lstStyle/>
          <a:p>
            <a:endParaRPr lang="en-US"/>
          </a:p>
        </p:txBody>
      </p:sp>
      <p:sp>
        <p:nvSpPr>
          <p:cNvPr id="3" name="Freeform 3"/>
          <p:cNvSpPr/>
          <p:nvPr/>
        </p:nvSpPr>
        <p:spPr>
          <a:xfrm>
            <a:off x="7541830" y="2204888"/>
            <a:ext cx="10469445" cy="1942784"/>
          </a:xfrm>
          <a:custGeom>
            <a:avLst/>
            <a:gdLst/>
            <a:ahLst/>
            <a:cxnLst/>
            <a:rect l="l" t="t" r="r" b="b"/>
            <a:pathLst>
              <a:path w="10469445" h="1942784">
                <a:moveTo>
                  <a:pt x="0" y="0"/>
                </a:moveTo>
                <a:lnTo>
                  <a:pt x="10469445" y="0"/>
                </a:lnTo>
                <a:lnTo>
                  <a:pt x="10469445" y="1942783"/>
                </a:lnTo>
                <a:lnTo>
                  <a:pt x="0" y="1942783"/>
                </a:lnTo>
                <a:lnTo>
                  <a:pt x="0" y="0"/>
                </a:lnTo>
                <a:close/>
              </a:path>
            </a:pathLst>
          </a:custGeom>
          <a:blipFill>
            <a:blip r:embed="rId3"/>
            <a:stretch>
              <a:fillRect/>
            </a:stretch>
          </a:blipFill>
        </p:spPr>
        <p:txBody>
          <a:bodyPr/>
          <a:lstStyle/>
          <a:p>
            <a:endParaRPr lang="en-US"/>
          </a:p>
        </p:txBody>
      </p:sp>
      <p:sp>
        <p:nvSpPr>
          <p:cNvPr id="4" name="Freeform 4"/>
          <p:cNvSpPr/>
          <p:nvPr/>
        </p:nvSpPr>
        <p:spPr>
          <a:xfrm>
            <a:off x="7672743" y="4573754"/>
            <a:ext cx="10338532" cy="4124451"/>
          </a:xfrm>
          <a:custGeom>
            <a:avLst/>
            <a:gdLst/>
            <a:ahLst/>
            <a:cxnLst/>
            <a:rect l="l" t="t" r="r" b="b"/>
            <a:pathLst>
              <a:path w="10338532" h="4124451">
                <a:moveTo>
                  <a:pt x="0" y="0"/>
                </a:moveTo>
                <a:lnTo>
                  <a:pt x="10338532" y="0"/>
                </a:lnTo>
                <a:lnTo>
                  <a:pt x="10338532" y="4124451"/>
                </a:lnTo>
                <a:lnTo>
                  <a:pt x="0" y="4124451"/>
                </a:lnTo>
                <a:lnTo>
                  <a:pt x="0" y="0"/>
                </a:lnTo>
                <a:close/>
              </a:path>
            </a:pathLst>
          </a:custGeom>
          <a:blipFill>
            <a:blip r:embed="rId4"/>
            <a:stretch>
              <a:fillRect l="-983" r="-3528" b="-2204"/>
            </a:stretch>
          </a:blipFill>
        </p:spPr>
        <p:txBody>
          <a:bodyPr/>
          <a:lstStyle/>
          <a:p>
            <a:endParaRPr lang="en-US"/>
          </a:p>
        </p:txBody>
      </p:sp>
      <p:sp>
        <p:nvSpPr>
          <p:cNvPr id="5" name="TextBox 5"/>
          <p:cNvSpPr txBox="1"/>
          <p:nvPr/>
        </p:nvSpPr>
        <p:spPr>
          <a:xfrm>
            <a:off x="333375" y="295275"/>
            <a:ext cx="12740128" cy="857250"/>
          </a:xfrm>
          <a:prstGeom prst="rect">
            <a:avLst/>
          </a:prstGeom>
        </p:spPr>
        <p:txBody>
          <a:bodyPr lIns="0" tIns="0" rIns="0" bIns="0" rtlCol="0" anchor="t">
            <a:spAutoFit/>
          </a:bodyPr>
          <a:lstStyle/>
          <a:p>
            <a:pPr algn="l">
              <a:lnSpc>
                <a:spcPts val="6720"/>
              </a:lnSpc>
            </a:pPr>
            <a:r>
              <a:rPr lang="en-US" sz="5600">
                <a:solidFill>
                  <a:srgbClr val="937F74"/>
                </a:solidFill>
                <a:latin typeface="Nunito Sans Heavy"/>
              </a:rPr>
              <a:t>Data Model Optimization</a:t>
            </a:r>
          </a:p>
        </p:txBody>
      </p:sp>
      <p:sp>
        <p:nvSpPr>
          <p:cNvPr id="6" name="TextBox 6"/>
          <p:cNvSpPr txBox="1"/>
          <p:nvPr/>
        </p:nvSpPr>
        <p:spPr>
          <a:xfrm>
            <a:off x="333375" y="1968188"/>
            <a:ext cx="7046348" cy="7312650"/>
          </a:xfrm>
          <a:prstGeom prst="rect">
            <a:avLst/>
          </a:prstGeom>
        </p:spPr>
        <p:txBody>
          <a:bodyPr lIns="0" tIns="0" rIns="0" bIns="0" rtlCol="0" anchor="t">
            <a:spAutoFit/>
          </a:bodyPr>
          <a:lstStyle/>
          <a:p>
            <a:pPr algn="l">
              <a:lnSpc>
                <a:spcPts val="2277"/>
              </a:lnSpc>
            </a:pPr>
            <a:endParaRPr/>
          </a:p>
          <a:p>
            <a:pPr marL="409830" lvl="1" indent="-204915" algn="l">
              <a:lnSpc>
                <a:spcPts val="2277"/>
              </a:lnSpc>
              <a:buFont typeface="Arial"/>
              <a:buChar char="•"/>
            </a:pPr>
            <a:r>
              <a:rPr lang="en-US" sz="1898">
                <a:solidFill>
                  <a:srgbClr val="937F74"/>
                </a:solidFill>
                <a:latin typeface="Nunito Sans Semi-Bold"/>
              </a:rPr>
              <a:t>We explored multiple avenues for how to improve our model. Ultimately, we didn’t document all of our outstanding findings, but will share just a few of the ideas we had in the above screenshot. </a:t>
            </a:r>
          </a:p>
          <a:p>
            <a:pPr marL="409830" lvl="1" indent="-204915" algn="l">
              <a:lnSpc>
                <a:spcPts val="2277"/>
              </a:lnSpc>
              <a:buFont typeface="Arial"/>
              <a:buChar char="•"/>
            </a:pPr>
            <a:r>
              <a:rPr lang="en-US" sz="1898">
                <a:solidFill>
                  <a:srgbClr val="937F74"/>
                </a:solidFill>
                <a:latin typeface="Nunito Sans Semi-Bold"/>
              </a:rPr>
              <a:t>Before improving our model, we experienced a slight fall back when we tried to increase the accuracy of the model by increasing and decreasing bathroom count and bedroom count. Unfortunately, these adjustments resulted in a decrease in the accuracy from 65% to 63%.</a:t>
            </a:r>
          </a:p>
          <a:p>
            <a:pPr marL="409830" lvl="1" indent="-204915" algn="l">
              <a:lnSpc>
                <a:spcPts val="2277"/>
              </a:lnSpc>
              <a:buFont typeface="Arial"/>
              <a:buChar char="•"/>
            </a:pPr>
            <a:r>
              <a:rPr lang="en-US" sz="1898">
                <a:solidFill>
                  <a:srgbClr val="937F74"/>
                </a:solidFill>
                <a:latin typeface="Nunito Sans Semi-Bold"/>
              </a:rPr>
              <a:t>After battling intrusive set backs such as this, we arrived at a conclusion and model accuracy of 66%. 3D Model takes &gt;= 3 inputs.</a:t>
            </a:r>
          </a:p>
          <a:p>
            <a:pPr marL="409830" lvl="1" indent="-204915" algn="l">
              <a:lnSpc>
                <a:spcPts val="2277"/>
              </a:lnSpc>
              <a:buFont typeface="Arial"/>
              <a:buChar char="•"/>
            </a:pPr>
            <a:r>
              <a:rPr lang="en-US" sz="1898">
                <a:solidFill>
                  <a:srgbClr val="937F74"/>
                </a:solidFill>
                <a:latin typeface="Nunito Sans Semi-Bold"/>
              </a:rPr>
              <a:t>Throughout the process we tested our model against historical data. We did that through: </a:t>
            </a:r>
          </a:p>
          <a:p>
            <a:pPr marL="409830" lvl="1" indent="-204915" algn="l">
              <a:lnSpc>
                <a:spcPts val="2277"/>
              </a:lnSpc>
              <a:buFont typeface="Arial"/>
              <a:buChar char="•"/>
            </a:pPr>
            <a:r>
              <a:rPr lang="en-US" sz="1898">
                <a:solidFill>
                  <a:srgbClr val="937F74"/>
                </a:solidFill>
                <a:latin typeface="Nunito Sans"/>
              </a:rPr>
              <a:t>Testing Function -&gt; </a:t>
            </a:r>
            <a:r>
              <a:rPr lang="en-US" sz="1898">
                <a:solidFill>
                  <a:srgbClr val="937F74"/>
                </a:solidFill>
                <a:latin typeface="Nunito Sans Semi-Bold"/>
              </a:rPr>
              <a:t>predict_home_price takes inputs such as location, number of bedrooms, bathrooms, and square footage to predict the price of a home. It checks if the location exists in the dataset's columns, sets its position to 1 if found, creates a feature array with input values, and predicts the home price using the trained linear regression model lr_clf. Finally, it returns the predicted price.</a:t>
            </a:r>
          </a:p>
          <a:p>
            <a:pPr marL="409830" lvl="1" indent="-204915" algn="l">
              <a:lnSpc>
                <a:spcPts val="2277"/>
              </a:lnSpc>
              <a:buFont typeface="Arial"/>
              <a:buChar char="•"/>
            </a:pPr>
            <a:r>
              <a:rPr lang="en-US" sz="1898">
                <a:solidFill>
                  <a:srgbClr val="937F74"/>
                </a:solidFill>
                <a:latin typeface="Nunito Sans Semi-Bold"/>
              </a:rPr>
              <a:t>We then explored historical data through our tableau dashboard.</a:t>
            </a:r>
          </a:p>
          <a:p>
            <a:pPr algn="l">
              <a:lnSpc>
                <a:spcPts val="2277"/>
              </a:lnSpc>
            </a:pPr>
            <a:endParaRPr lang="en-US" sz="1898">
              <a:solidFill>
                <a:srgbClr val="937F74"/>
              </a:solidFill>
              <a:latin typeface="Nunito Sans Semi-Bold"/>
            </a:endParaRPr>
          </a:p>
          <a:p>
            <a:pPr algn="l">
              <a:lnSpc>
                <a:spcPts val="2277"/>
              </a:lnSpc>
              <a:spcBef>
                <a:spcPct val="0"/>
              </a:spcBef>
            </a:pPr>
            <a:endParaRPr lang="en-US" sz="1898">
              <a:solidFill>
                <a:srgbClr val="937F74"/>
              </a:solidFill>
              <a:latin typeface="Nunito Sans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035803" y="0"/>
            <a:ext cx="0" cy="1028700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a:off x="146776" y="2394821"/>
            <a:ext cx="7580761" cy="1503473"/>
            <a:chOff x="0" y="0"/>
            <a:chExt cx="1996579" cy="395976"/>
          </a:xfrm>
        </p:grpSpPr>
        <p:sp>
          <p:nvSpPr>
            <p:cNvPr id="4" name="Freeform 4"/>
            <p:cNvSpPr/>
            <p:nvPr/>
          </p:nvSpPr>
          <p:spPr>
            <a:xfrm>
              <a:off x="0" y="0"/>
              <a:ext cx="1996579" cy="395976"/>
            </a:xfrm>
            <a:custGeom>
              <a:avLst/>
              <a:gdLst/>
              <a:ahLst/>
              <a:cxnLst/>
              <a:rect l="l" t="t" r="r" b="b"/>
              <a:pathLst>
                <a:path w="1996579" h="395976">
                  <a:moveTo>
                    <a:pt x="52084" y="0"/>
                  </a:moveTo>
                  <a:lnTo>
                    <a:pt x="1944495" y="0"/>
                  </a:lnTo>
                  <a:cubicBezTo>
                    <a:pt x="1958309" y="0"/>
                    <a:pt x="1971556" y="5487"/>
                    <a:pt x="1981324" y="15255"/>
                  </a:cubicBezTo>
                  <a:cubicBezTo>
                    <a:pt x="1991092" y="25023"/>
                    <a:pt x="1996579" y="38271"/>
                    <a:pt x="1996579" y="52084"/>
                  </a:cubicBezTo>
                  <a:lnTo>
                    <a:pt x="1996579" y="343892"/>
                  </a:lnTo>
                  <a:cubicBezTo>
                    <a:pt x="1996579" y="372657"/>
                    <a:pt x="1973260" y="395976"/>
                    <a:pt x="1944495" y="395976"/>
                  </a:cubicBezTo>
                  <a:lnTo>
                    <a:pt x="52084" y="395976"/>
                  </a:lnTo>
                  <a:cubicBezTo>
                    <a:pt x="38271" y="395976"/>
                    <a:pt x="25023" y="390489"/>
                    <a:pt x="15255" y="380721"/>
                  </a:cubicBezTo>
                  <a:cubicBezTo>
                    <a:pt x="5487" y="370954"/>
                    <a:pt x="0" y="357706"/>
                    <a:pt x="0" y="343892"/>
                  </a:cubicBezTo>
                  <a:lnTo>
                    <a:pt x="0" y="52084"/>
                  </a:lnTo>
                  <a:cubicBezTo>
                    <a:pt x="0" y="38271"/>
                    <a:pt x="5487" y="25023"/>
                    <a:pt x="15255" y="15255"/>
                  </a:cubicBezTo>
                  <a:cubicBezTo>
                    <a:pt x="25023" y="5487"/>
                    <a:pt x="38271" y="0"/>
                    <a:pt x="52084" y="0"/>
                  </a:cubicBezTo>
                  <a:close/>
                </a:path>
              </a:pathLst>
            </a:custGeom>
            <a:solidFill>
              <a:srgbClr val="CCBAB0"/>
            </a:solidFill>
          </p:spPr>
          <p:txBody>
            <a:bodyPr/>
            <a:lstStyle/>
            <a:p>
              <a:endParaRPr lang="en-US"/>
            </a:p>
          </p:txBody>
        </p:sp>
        <p:sp>
          <p:nvSpPr>
            <p:cNvPr id="5" name="TextBox 5"/>
            <p:cNvSpPr txBox="1"/>
            <p:nvPr/>
          </p:nvSpPr>
          <p:spPr>
            <a:xfrm>
              <a:off x="0" y="-57150"/>
              <a:ext cx="1996579" cy="453126"/>
            </a:xfrm>
            <a:prstGeom prst="rect">
              <a:avLst/>
            </a:prstGeom>
          </p:spPr>
          <p:txBody>
            <a:bodyPr lIns="50800" tIns="50800" rIns="50800" bIns="50800" rtlCol="0" anchor="ctr"/>
            <a:lstStyle/>
            <a:p>
              <a:pPr algn="ctr">
                <a:lnSpc>
                  <a:spcPts val="3503"/>
                </a:lnSpc>
              </a:pPr>
              <a:endParaRPr/>
            </a:p>
          </p:txBody>
        </p:sp>
      </p:grpSp>
      <p:sp>
        <p:nvSpPr>
          <p:cNvPr id="6" name="Freeform 6"/>
          <p:cNvSpPr/>
          <p:nvPr/>
        </p:nvSpPr>
        <p:spPr>
          <a:xfrm>
            <a:off x="1138421" y="6760930"/>
            <a:ext cx="5149397" cy="3668945"/>
          </a:xfrm>
          <a:custGeom>
            <a:avLst/>
            <a:gdLst/>
            <a:ahLst/>
            <a:cxnLst/>
            <a:rect l="l" t="t" r="r" b="b"/>
            <a:pathLst>
              <a:path w="5149397" h="3668945">
                <a:moveTo>
                  <a:pt x="0" y="0"/>
                </a:moveTo>
                <a:lnTo>
                  <a:pt x="5149397" y="0"/>
                </a:lnTo>
                <a:lnTo>
                  <a:pt x="5149397" y="3668945"/>
                </a:lnTo>
                <a:lnTo>
                  <a:pt x="0" y="3668945"/>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8942782" y="461908"/>
            <a:ext cx="7209453" cy="977900"/>
          </a:xfrm>
          <a:prstGeom prst="rect">
            <a:avLst/>
          </a:prstGeom>
        </p:spPr>
        <p:txBody>
          <a:bodyPr lIns="0" tIns="0" rIns="0" bIns="0" rtlCol="0" anchor="t">
            <a:spAutoFit/>
          </a:bodyPr>
          <a:lstStyle/>
          <a:p>
            <a:pPr marL="0" lvl="0" indent="0" algn="l">
              <a:lnSpc>
                <a:spcPts val="3850"/>
              </a:lnSpc>
              <a:spcBef>
                <a:spcPct val="0"/>
              </a:spcBef>
            </a:pPr>
            <a:r>
              <a:rPr lang="en-US" sz="3500">
                <a:solidFill>
                  <a:srgbClr val="937F74"/>
                </a:solidFill>
                <a:latin typeface="Nunito Sans Bold"/>
              </a:rPr>
              <a:t>We chose real estate price prediction for several reasons</a:t>
            </a:r>
          </a:p>
        </p:txBody>
      </p:sp>
      <p:sp>
        <p:nvSpPr>
          <p:cNvPr id="8" name="TextBox 8"/>
          <p:cNvSpPr txBox="1"/>
          <p:nvPr/>
        </p:nvSpPr>
        <p:spPr>
          <a:xfrm>
            <a:off x="333375" y="295275"/>
            <a:ext cx="6687186" cy="1704975"/>
          </a:xfrm>
          <a:prstGeom prst="rect">
            <a:avLst/>
          </a:prstGeom>
        </p:spPr>
        <p:txBody>
          <a:bodyPr lIns="0" tIns="0" rIns="0" bIns="0" rtlCol="0" anchor="t">
            <a:spAutoFit/>
          </a:bodyPr>
          <a:lstStyle/>
          <a:p>
            <a:pPr marL="0" lvl="0" indent="0" algn="l">
              <a:lnSpc>
                <a:spcPts val="6720"/>
              </a:lnSpc>
              <a:spcBef>
                <a:spcPct val="0"/>
              </a:spcBef>
            </a:pPr>
            <a:r>
              <a:rPr lang="en-US" sz="5600">
                <a:solidFill>
                  <a:srgbClr val="937F74"/>
                </a:solidFill>
                <a:latin typeface="Nunito Sans Bold"/>
              </a:rPr>
              <a:t>Why Real Estate Price Prediction?</a:t>
            </a:r>
          </a:p>
        </p:txBody>
      </p:sp>
      <p:grpSp>
        <p:nvGrpSpPr>
          <p:cNvPr id="9" name="Group 9"/>
          <p:cNvGrpSpPr/>
          <p:nvPr/>
        </p:nvGrpSpPr>
        <p:grpSpPr>
          <a:xfrm>
            <a:off x="9144000" y="2109717"/>
            <a:ext cx="8115300" cy="7122237"/>
            <a:chOff x="0" y="0"/>
            <a:chExt cx="10820400" cy="9496316"/>
          </a:xfrm>
        </p:grpSpPr>
        <p:sp>
          <p:nvSpPr>
            <p:cNvPr id="10" name="TextBox 10"/>
            <p:cNvSpPr txBox="1"/>
            <p:nvPr/>
          </p:nvSpPr>
          <p:spPr>
            <a:xfrm>
              <a:off x="0" y="-76200"/>
              <a:ext cx="10820400" cy="584200"/>
            </a:xfrm>
            <a:prstGeom prst="rect">
              <a:avLst/>
            </a:prstGeom>
          </p:spPr>
          <p:txBody>
            <a:bodyPr lIns="0" tIns="0" rIns="0" bIns="0" rtlCol="0" anchor="t">
              <a:spAutoFit/>
            </a:bodyPr>
            <a:lstStyle/>
            <a:p>
              <a:pPr marL="0" lvl="0" indent="0" algn="l">
                <a:lnSpc>
                  <a:spcPts val="3750"/>
                </a:lnSpc>
                <a:spcBef>
                  <a:spcPct val="0"/>
                </a:spcBef>
              </a:pPr>
              <a:r>
                <a:rPr lang="en-US" sz="2500">
                  <a:solidFill>
                    <a:srgbClr val="937F74"/>
                  </a:solidFill>
                  <a:latin typeface="Nunito Sans Bold"/>
                </a:rPr>
                <a:t>Relevance</a:t>
              </a:r>
            </a:p>
          </p:txBody>
        </p:sp>
        <p:sp>
          <p:nvSpPr>
            <p:cNvPr id="11" name="TextBox 11"/>
            <p:cNvSpPr txBox="1"/>
            <p:nvPr/>
          </p:nvSpPr>
          <p:spPr>
            <a:xfrm>
              <a:off x="0" y="891290"/>
              <a:ext cx="10820400" cy="782297"/>
            </a:xfrm>
            <a:prstGeom prst="rect">
              <a:avLst/>
            </a:prstGeom>
          </p:spPr>
          <p:txBody>
            <a:bodyPr lIns="0" tIns="0" rIns="0" bIns="0" rtlCol="0" anchor="t">
              <a:spAutoFit/>
            </a:bodyPr>
            <a:lstStyle/>
            <a:p>
              <a:pPr marL="0" lvl="0" indent="0" algn="l">
                <a:lnSpc>
                  <a:spcPts val="2442"/>
                </a:lnSpc>
                <a:spcBef>
                  <a:spcPct val="0"/>
                </a:spcBef>
              </a:pPr>
              <a:r>
                <a:rPr lang="en-US" sz="1744">
                  <a:solidFill>
                    <a:srgbClr val="937F74"/>
                  </a:solidFill>
                  <a:latin typeface="Nunito Sans"/>
                </a:rPr>
                <a:t>It directly impacts many people, including those in our class considering buying a home.</a:t>
              </a:r>
            </a:p>
          </p:txBody>
        </p:sp>
        <p:sp>
          <p:nvSpPr>
            <p:cNvPr id="12" name="TextBox 12"/>
            <p:cNvSpPr txBox="1"/>
            <p:nvPr/>
          </p:nvSpPr>
          <p:spPr>
            <a:xfrm>
              <a:off x="0" y="2531376"/>
              <a:ext cx="10820400" cy="584200"/>
            </a:xfrm>
            <a:prstGeom prst="rect">
              <a:avLst/>
            </a:prstGeom>
          </p:spPr>
          <p:txBody>
            <a:bodyPr lIns="0" tIns="0" rIns="0" bIns="0" rtlCol="0" anchor="t">
              <a:spAutoFit/>
            </a:bodyPr>
            <a:lstStyle/>
            <a:p>
              <a:pPr marL="0" lvl="0" indent="0" algn="l">
                <a:lnSpc>
                  <a:spcPts val="3750"/>
                </a:lnSpc>
                <a:spcBef>
                  <a:spcPct val="0"/>
                </a:spcBef>
              </a:pPr>
              <a:r>
                <a:rPr lang="en-US" sz="2500">
                  <a:solidFill>
                    <a:srgbClr val="937F74"/>
                  </a:solidFill>
                  <a:latin typeface="Nunito Sans Bold"/>
                </a:rPr>
                <a:t>Learning Opportunity</a:t>
              </a:r>
            </a:p>
          </p:txBody>
        </p:sp>
        <p:sp>
          <p:nvSpPr>
            <p:cNvPr id="13" name="TextBox 13"/>
            <p:cNvSpPr txBox="1"/>
            <p:nvPr/>
          </p:nvSpPr>
          <p:spPr>
            <a:xfrm>
              <a:off x="0" y="3498866"/>
              <a:ext cx="10820400" cy="375897"/>
            </a:xfrm>
            <a:prstGeom prst="rect">
              <a:avLst/>
            </a:prstGeom>
          </p:spPr>
          <p:txBody>
            <a:bodyPr lIns="0" tIns="0" rIns="0" bIns="0" rtlCol="0" anchor="t">
              <a:spAutoFit/>
            </a:bodyPr>
            <a:lstStyle/>
            <a:p>
              <a:pPr marL="0" lvl="0" indent="0" algn="l">
                <a:lnSpc>
                  <a:spcPts val="2442"/>
                </a:lnSpc>
                <a:spcBef>
                  <a:spcPct val="0"/>
                </a:spcBef>
              </a:pPr>
              <a:r>
                <a:rPr lang="en-US" sz="1744">
                  <a:solidFill>
                    <a:srgbClr val="937F74"/>
                  </a:solidFill>
                  <a:latin typeface="Nunito Sans"/>
                </a:rPr>
                <a:t>It provides a practical application of machine learning for a real-world problem.</a:t>
              </a:r>
            </a:p>
          </p:txBody>
        </p:sp>
        <p:sp>
          <p:nvSpPr>
            <p:cNvPr id="14" name="TextBox 14"/>
            <p:cNvSpPr txBox="1"/>
            <p:nvPr/>
          </p:nvSpPr>
          <p:spPr>
            <a:xfrm>
              <a:off x="0" y="4732552"/>
              <a:ext cx="10820400" cy="584200"/>
            </a:xfrm>
            <a:prstGeom prst="rect">
              <a:avLst/>
            </a:prstGeom>
          </p:spPr>
          <p:txBody>
            <a:bodyPr lIns="0" tIns="0" rIns="0" bIns="0" rtlCol="0" anchor="t">
              <a:spAutoFit/>
            </a:bodyPr>
            <a:lstStyle/>
            <a:p>
              <a:pPr marL="0" lvl="0" indent="0" algn="l">
                <a:lnSpc>
                  <a:spcPts val="3750"/>
                </a:lnSpc>
                <a:spcBef>
                  <a:spcPct val="0"/>
                </a:spcBef>
              </a:pPr>
              <a:r>
                <a:rPr lang="en-US" sz="2500">
                  <a:solidFill>
                    <a:srgbClr val="937F74"/>
                  </a:solidFill>
                  <a:latin typeface="Nunito Sans Bold"/>
                </a:rPr>
                <a:t>Actionable Insights</a:t>
              </a:r>
            </a:p>
          </p:txBody>
        </p:sp>
        <p:sp>
          <p:nvSpPr>
            <p:cNvPr id="15" name="TextBox 15"/>
            <p:cNvSpPr txBox="1"/>
            <p:nvPr/>
          </p:nvSpPr>
          <p:spPr>
            <a:xfrm>
              <a:off x="0" y="5700042"/>
              <a:ext cx="10820400" cy="1188697"/>
            </a:xfrm>
            <a:prstGeom prst="rect">
              <a:avLst/>
            </a:prstGeom>
          </p:spPr>
          <p:txBody>
            <a:bodyPr lIns="0" tIns="0" rIns="0" bIns="0" rtlCol="0" anchor="t">
              <a:spAutoFit/>
            </a:bodyPr>
            <a:lstStyle/>
            <a:p>
              <a:pPr marL="0" lvl="0" indent="0" algn="l">
                <a:lnSpc>
                  <a:spcPts val="2442"/>
                </a:lnSpc>
                <a:spcBef>
                  <a:spcPct val="0"/>
                </a:spcBef>
              </a:pPr>
              <a:r>
                <a:rPr lang="en-US" sz="1744">
                  <a:solidFill>
                    <a:srgbClr val="937F74"/>
                  </a:solidFill>
                  <a:latin typeface="Nunito Sans"/>
                </a:rPr>
                <a:t>Leveraging a team member's background in real estate, we aimed to create an interactive tool and clear visualizations simplify complex data, helping users understand their needs and the impact of features on price.</a:t>
              </a:r>
            </a:p>
          </p:txBody>
        </p:sp>
        <p:sp>
          <p:nvSpPr>
            <p:cNvPr id="16" name="TextBox 16"/>
            <p:cNvSpPr txBox="1"/>
            <p:nvPr/>
          </p:nvSpPr>
          <p:spPr>
            <a:xfrm>
              <a:off x="0" y="7746529"/>
              <a:ext cx="10820400" cy="584200"/>
            </a:xfrm>
            <a:prstGeom prst="rect">
              <a:avLst/>
            </a:prstGeom>
          </p:spPr>
          <p:txBody>
            <a:bodyPr lIns="0" tIns="0" rIns="0" bIns="0" rtlCol="0" anchor="t">
              <a:spAutoFit/>
            </a:bodyPr>
            <a:lstStyle/>
            <a:p>
              <a:pPr marL="0" lvl="0" indent="0" algn="l">
                <a:lnSpc>
                  <a:spcPts val="3750"/>
                </a:lnSpc>
                <a:spcBef>
                  <a:spcPct val="0"/>
                </a:spcBef>
              </a:pPr>
              <a:r>
                <a:rPr lang="en-US" sz="2500">
                  <a:solidFill>
                    <a:srgbClr val="937F74"/>
                  </a:solidFill>
                  <a:latin typeface="Nunito Sans Bold"/>
                </a:rPr>
                <a:t>Personalized Exploration</a:t>
              </a:r>
            </a:p>
          </p:txBody>
        </p:sp>
        <p:sp>
          <p:nvSpPr>
            <p:cNvPr id="17" name="TextBox 17"/>
            <p:cNvSpPr txBox="1"/>
            <p:nvPr/>
          </p:nvSpPr>
          <p:spPr>
            <a:xfrm>
              <a:off x="0" y="8714019"/>
              <a:ext cx="10820400" cy="782297"/>
            </a:xfrm>
            <a:prstGeom prst="rect">
              <a:avLst/>
            </a:prstGeom>
          </p:spPr>
          <p:txBody>
            <a:bodyPr lIns="0" tIns="0" rIns="0" bIns="0" rtlCol="0" anchor="t">
              <a:spAutoFit/>
            </a:bodyPr>
            <a:lstStyle/>
            <a:p>
              <a:pPr marL="0" lvl="0" indent="0" algn="l">
                <a:lnSpc>
                  <a:spcPts val="2442"/>
                </a:lnSpc>
                <a:spcBef>
                  <a:spcPct val="0"/>
                </a:spcBef>
              </a:pPr>
              <a:r>
                <a:rPr lang="en-US" sz="1744">
                  <a:solidFill>
                    <a:srgbClr val="937F74"/>
                  </a:solidFill>
                  <a:latin typeface="Nunito Sans"/>
                </a:rPr>
                <a:t>Users can delve deeper with an interactive dashboard and customizable filters to compare housing options based on their priorities.</a:t>
              </a:r>
            </a:p>
          </p:txBody>
        </p:sp>
      </p:grpSp>
      <p:sp>
        <p:nvSpPr>
          <p:cNvPr id="18" name="TextBox 18"/>
          <p:cNvSpPr txBox="1"/>
          <p:nvPr/>
        </p:nvSpPr>
        <p:spPr>
          <a:xfrm>
            <a:off x="347779" y="2578599"/>
            <a:ext cx="7210306" cy="1216860"/>
          </a:xfrm>
          <a:prstGeom prst="rect">
            <a:avLst/>
          </a:prstGeom>
        </p:spPr>
        <p:txBody>
          <a:bodyPr lIns="0" tIns="0" rIns="0" bIns="0" rtlCol="0" anchor="t">
            <a:spAutoFit/>
          </a:bodyPr>
          <a:lstStyle/>
          <a:p>
            <a:pPr algn="l">
              <a:lnSpc>
                <a:spcPts val="3193"/>
              </a:lnSpc>
              <a:spcBef>
                <a:spcPct val="0"/>
              </a:spcBef>
            </a:pPr>
            <a:r>
              <a:rPr lang="en-US" sz="2661">
                <a:solidFill>
                  <a:srgbClr val="253237"/>
                </a:solidFill>
                <a:latin typeface="Nunito Sans"/>
              </a:rPr>
              <a:t>By providing accessible and interactive data, we enable users to make well-informed decisions regarding their future in real estate.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1298</Words>
  <Application>Microsoft Office PowerPoint</Application>
  <PresentationFormat>Custom</PresentationFormat>
  <Paragraphs>139</Paragraphs>
  <Slides>16</Slides>
  <Notes>10</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Nunito Sans</vt:lpstr>
      <vt:lpstr>Open Sans Bold</vt:lpstr>
      <vt:lpstr>Nunito Sans Heavy</vt:lpstr>
      <vt:lpstr>Calibri</vt:lpstr>
      <vt:lpstr>Arial</vt:lpstr>
      <vt:lpstr>Nunito Sans Semi-Bold</vt:lpstr>
      <vt:lpstr>Nunito Sans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Price Prediction | BCP, LLC</dc:title>
  <cp:lastModifiedBy>Soumyakant</cp:lastModifiedBy>
  <cp:revision>1</cp:revision>
  <dcterms:created xsi:type="dcterms:W3CDTF">2006-08-16T00:00:00Z</dcterms:created>
  <dcterms:modified xsi:type="dcterms:W3CDTF">2024-06-13T01:01:23Z</dcterms:modified>
  <dc:identifier>DAGGwv6WH9I</dc:identifier>
</cp:coreProperties>
</file>